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373" r:id="rId1"/>
  </p:sldMasterIdLst>
  <p:notesMasterIdLst>
    <p:notesMasterId r:id="rId54"/>
  </p:notesMasterIdLst>
  <p:handoutMasterIdLst>
    <p:handoutMasterId r:id="rId55"/>
  </p:handoutMasterIdLst>
  <p:sldIdLst>
    <p:sldId id="256" r:id="rId2"/>
    <p:sldId id="2086" r:id="rId3"/>
    <p:sldId id="2082" r:id="rId4"/>
    <p:sldId id="1899" r:id="rId5"/>
    <p:sldId id="2134" r:id="rId6"/>
    <p:sldId id="2136" r:id="rId7"/>
    <p:sldId id="2135" r:id="rId8"/>
    <p:sldId id="2139" r:id="rId9"/>
    <p:sldId id="2137" r:id="rId10"/>
    <p:sldId id="2138" r:id="rId11"/>
    <p:sldId id="2091" r:id="rId12"/>
    <p:sldId id="1895" r:id="rId13"/>
    <p:sldId id="2140" r:id="rId14"/>
    <p:sldId id="2141" r:id="rId15"/>
    <p:sldId id="2142" r:id="rId16"/>
    <p:sldId id="2143" r:id="rId17"/>
    <p:sldId id="1884" r:id="rId18"/>
    <p:sldId id="2147" r:id="rId19"/>
    <p:sldId id="2148" r:id="rId20"/>
    <p:sldId id="2149" r:id="rId21"/>
    <p:sldId id="2095" r:id="rId22"/>
    <p:sldId id="2098" r:id="rId23"/>
    <p:sldId id="2100" r:id="rId24"/>
    <p:sldId id="2145" r:id="rId25"/>
    <p:sldId id="2146" r:id="rId26"/>
    <p:sldId id="2150" r:id="rId27"/>
    <p:sldId id="2151" r:id="rId28"/>
    <p:sldId id="2152" r:id="rId29"/>
    <p:sldId id="2153" r:id="rId30"/>
    <p:sldId id="2155" r:id="rId31"/>
    <p:sldId id="2154" r:id="rId32"/>
    <p:sldId id="2105" r:id="rId33"/>
    <p:sldId id="2108" r:id="rId34"/>
    <p:sldId id="2102" r:id="rId35"/>
    <p:sldId id="2109" r:id="rId36"/>
    <p:sldId id="2111" r:id="rId37"/>
    <p:sldId id="2110" r:id="rId38"/>
    <p:sldId id="2112" r:id="rId39"/>
    <p:sldId id="2156" r:id="rId40"/>
    <p:sldId id="1893" r:id="rId41"/>
    <p:sldId id="2077" r:id="rId42"/>
    <p:sldId id="2116" r:id="rId43"/>
    <p:sldId id="2118" r:id="rId44"/>
    <p:sldId id="2117" r:id="rId45"/>
    <p:sldId id="2128" r:id="rId46"/>
    <p:sldId id="2119" r:id="rId47"/>
    <p:sldId id="2121" r:id="rId48"/>
    <p:sldId id="2122" r:id="rId49"/>
    <p:sldId id="2123" r:id="rId50"/>
    <p:sldId id="2125" r:id="rId51"/>
    <p:sldId id="2127" r:id="rId52"/>
    <p:sldId id="2092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76">
          <p15:clr>
            <a:srgbClr val="A4A3A4"/>
          </p15:clr>
        </p15:guide>
        <p15:guide id="2" pos="10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CFF"/>
    <a:srgbClr val="66CCFF"/>
    <a:srgbClr val="FF000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97" autoAdjust="0"/>
    <p:restoredTop sz="82126" autoAdjust="0"/>
  </p:normalViewPr>
  <p:slideViewPr>
    <p:cSldViewPr snapToObjects="1">
      <p:cViewPr varScale="1">
        <p:scale>
          <a:sx n="57" d="100"/>
          <a:sy n="57" d="100"/>
        </p:scale>
        <p:origin x="744" y="168"/>
      </p:cViewPr>
      <p:guideLst>
        <p:guide orient="horz" pos="3376"/>
        <p:guide pos="1008"/>
      </p:guideLst>
    </p:cSldViewPr>
  </p:slideViewPr>
  <p:outlineViewPr>
    <p:cViewPr>
      <p:scale>
        <a:sx n="33" d="100"/>
        <a:sy n="33" d="100"/>
      </p:scale>
      <p:origin x="0" y="64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18221-F2C9-654C-830A-B6CAD13067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673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0217E-CD0F-B146-A013-B9F5B80256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939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ch/most-important-cryptocurrencies-other-than-bitcoin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incenter.org/link/why-ransomware-criminals-use-bitcoin-and-why-that-could-be-their-undoin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egacy.usmayors.org/resolutions/87th_Conference/proposedcommittee-preview.asp?committee=Criminal%20and%20Social%20Justic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sbt.com/news/local/la-porte-county-pays-130000-in-bitcoin-as-ransom-to-hackers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linsdictionary.com/dictionary/english/debt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c.tynt.com/b/rf?id=arwjQmCEqr4l6Cadbi-bnq&amp;u=Investopedia" TargetMode="External"/><Relationship Id="rId5" Type="http://schemas.openxmlformats.org/officeDocument/2006/relationships/hyperlink" Target="https://www.investopedia.com/ask/answers/063015/what-does-block-chain-record-bitcoin-exchange-transaction.asp#ixzz5Y4PohX6O" TargetMode="External"/><Relationship Id="rId4" Type="http://schemas.openxmlformats.org/officeDocument/2006/relationships/hyperlink" Target="https://www.collinsdictionary.com/dictionary/english/owe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A494D-859D-274A-AC48-992865109D2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6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Definição</a:t>
            </a:r>
            <a:endParaRPr lang="en-US" dirty="0"/>
          </a:p>
          <a:p>
            <a:r>
              <a:rPr lang="en-US" dirty="0">
                <a:hlinkClick r:id="rId3"/>
              </a:rPr>
              <a:t>https://www.investopedia.com/tech/most-important-cryptocurrencies-other-than-bitcoin/</a:t>
            </a:r>
            <a:endParaRPr lang="en-US" dirty="0"/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111111"/>
                </a:solidFill>
                <a:latin typeface="SourceSansPro"/>
              </a:rPr>
              <a:t>A cryptocurrency, broadly defined, is virtual or digital money which takes the form of tokens or “coins.”</a:t>
            </a:r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65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https://coincenter.org/link/why-ransomware-criminals-use-bitcoin-and-why-that-could-be-their-undoing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41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Days after the U.S. Conference of Mayors passed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resolution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opposing the payment of ransoms by cities following a ransomware attack La Porte County’s government has done the opposite after its files were encrypted. According 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WSBT-TV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municipality has paid a Bitcoin ransom worth approximately $130,000 to cyber attackers who encrypted its files.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41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Grandes </a:t>
            </a:r>
            <a:r>
              <a:rPr lang="en-US" dirty="0" err="1"/>
              <a:t>comerciantes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65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Beyond that, the field of cryptocurrencies is always expanding, and the next great digital token may be released tomorrow, for all anyone in the crypto community knows.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07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564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Redeem =&gt; </a:t>
            </a:r>
            <a:r>
              <a:rPr lang="en-US" dirty="0" err="1"/>
              <a:t>pagar</a:t>
            </a:r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redeem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efinition of debt"/>
              </a:rPr>
              <a:t>debt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money that you have promised to someone, you pay money that you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efinition of owe"/>
              </a:rPr>
              <a:t>owe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that you promised to pay.</a:t>
            </a:r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blockchain network is designed to make double-spending very difficult, though breaches have occurred in the past. In this way, it functions much like a public ledger, accounting for economic transactions and providing some verification that all bitcoin users are equipped with the same information.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more: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What Does the Bitcoin Blockchain Record? | Investopedia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https://www.investopedia.com/ask/answers/063015/what-does-block-chain-record-bitcoin-exchange-transaction.asp#ixzz5Y4PohX6O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 us: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Investopedia on Facebook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23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"nonce" in a bitcoin block is a 32-bit (4-byte) field whose value is set so that the[hash of the block will contain a run of leading zeros. The rest of the fields may not be changed, as they have a defined meaning.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https://</a:t>
            </a:r>
            <a:r>
              <a:rPr lang="en-US" dirty="0" err="1"/>
              <a:t>en.bitcoinwiki.org</a:t>
            </a:r>
            <a:r>
              <a:rPr lang="en-US" dirty="0"/>
              <a:t>/wiki/Nonce</a:t>
            </a:r>
          </a:p>
          <a:p>
            <a:endParaRPr lang="en-US" dirty="0"/>
          </a:p>
          <a:p>
            <a:pPr lvl="4"/>
            <a:endParaRPr lang="en-US" dirty="0"/>
          </a:p>
          <a:p>
            <a:r>
              <a:rPr lang="en-US" dirty="0"/>
              <a:t>Users can trust the block chain that was most difficult to produce</a:t>
            </a:r>
          </a:p>
          <a:p>
            <a:pPr lvl="1"/>
            <a:r>
              <a:rPr lang="en-US" dirty="0"/>
              <a:t>Longest chain wins</a:t>
            </a:r>
          </a:p>
          <a:p>
            <a:endParaRPr lang="en-US" dirty="0"/>
          </a:p>
          <a:p>
            <a:r>
              <a:rPr lang="en-US" dirty="0"/>
              <a:t>If there was a "fake" block chain competing with the real ones the fraudster would have to do as much work as the rest of the network to make their block chain look as trustworthy</a:t>
            </a:r>
          </a:p>
          <a:p>
            <a:pPr lvl="1"/>
            <a:r>
              <a:rPr lang="en-US" dirty="0"/>
              <a:t>Intense work that goes into finding blocks through hashing secures the network against fraud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69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7AD725-2994-8245-AD02-A263368B93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9"/>
            <a:ext cx="9144000" cy="2748519"/>
          </a:xfrm>
          <a:prstGeom prst="rect">
            <a:avLst/>
          </a:prstGeom>
        </p:spPr>
      </p:pic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 algn="ctr">
              <a:defRPr>
                <a:latin typeface="Arial"/>
                <a:cs typeface="Arial"/>
              </a:defRPr>
            </a:lvl1pPr>
          </a:lstStyle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AA957AF-53C0-420B-9C2D-77DB141656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90801" y="1295400"/>
            <a:ext cx="6212858" cy="3315310"/>
          </a:xfrm>
          <a:prstGeom prst="rect">
            <a:avLst/>
          </a:prstGeom>
          <a:solidFill>
            <a:schemeClr val="bg1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90800" y="4725308"/>
            <a:ext cx="6212857" cy="1326074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pic>
        <p:nvPicPr>
          <p:cNvPr id="3" name="Picture 2" descr="IST_A_RGB_POS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3" t="29876" r="17272" b="27670"/>
          <a:stretch/>
        </p:blipFill>
        <p:spPr>
          <a:xfrm>
            <a:off x="154953" y="5530682"/>
            <a:ext cx="2272142" cy="1041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743200" y="1523999"/>
            <a:ext cx="5939067" cy="2895601"/>
          </a:xfrm>
        </p:spPr>
        <p:txBody>
          <a:bodyPr anchor="t" anchorCtr="0"/>
          <a:lstStyle>
            <a:lvl1pPr algn="ctr">
              <a:defRPr sz="3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743200" y="4828033"/>
            <a:ext cx="5939067" cy="1101948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467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0800" y="6355080"/>
            <a:ext cx="3782568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31900" r="18296" b="31346"/>
          <a:stretch/>
        </p:blipFill>
        <p:spPr>
          <a:xfrm>
            <a:off x="418286" y="261887"/>
            <a:ext cx="1946032" cy="80491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8" name="Picture 7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BAFC06C6-5388-EF48-9B75-F2C2BBFC0E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376" r:id="rId3"/>
    <p:sldLayoutId id="2147484377" r:id="rId4"/>
    <p:sldLayoutId id="2147484378" r:id="rId5"/>
    <p:sldLayoutId id="2147484379" r:id="rId6"/>
    <p:sldLayoutId id="2147484380" r:id="rId7"/>
    <p:sldLayoutId id="2147484381" r:id="rId8"/>
    <p:sldLayoutId id="2147484382" r:id="rId9"/>
    <p:sldLayoutId id="2147484383" r:id="rId10"/>
    <p:sldLayoutId id="2147484384" r:id="rId11"/>
  </p:sldLayoutIdLst>
  <p:hf hdr="0"/>
  <p:txStyles>
    <p:titleStyle>
      <a:lvl1pPr algn="r" rtl="0" eaLnBrk="1" latinLnBrk="0" hangingPunct="1">
        <a:spcBef>
          <a:spcPct val="0"/>
        </a:spcBef>
        <a:buNone/>
        <a:defRPr kumimoji="0" sz="2800" b="1" i="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Tw Cen MT"/>
          <a:ea typeface="+mn-ea"/>
          <a:cs typeface="Tw Cen MT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400" kern="1200">
          <a:solidFill>
            <a:schemeClr val="tx2"/>
          </a:solidFill>
          <a:latin typeface="Tw Cen MT"/>
          <a:ea typeface="+mn-ea"/>
          <a:cs typeface="Tw Cen MT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Tw Cen MT"/>
          <a:ea typeface="+mn-ea"/>
          <a:cs typeface="Tw Cen MT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Tw Cen MT"/>
          <a:ea typeface="+mn-ea"/>
          <a:cs typeface="Tw Cen MT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Tw Cen MT"/>
          <a:ea typeface="+mn-ea"/>
          <a:cs typeface="Tw Cen MT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ryptocurrencychart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vestopedia.com/tech/what-botnet-mining/" TargetMode="External"/><Relationship Id="rId4" Type="http://schemas.openxmlformats.org/officeDocument/2006/relationships/image" Target="../media/image4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hyperlink" Target="https://www.newsbtc.com/2019/07/12/trump-blasts-bitcoin-for-illicit-use-as-ny-college-is-hit-with-2m-ransomwar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hyperlink" Target="https://www.ccn.com/news/ransomware-thugs-indiana-county-130000-bitcoin/2019/07/13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99bitcoins.com/bitcoin/who-accept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hyperlink" Target="https://www.lifewire.com/big-sites-that-accept-bitcoin-payments-3485965" TargetMode="Externa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itcoinwiki.org/wiki/Bitcoin_history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nvestopedia.com/tech/most-important-cryptocurrencies-other-than-bitcoi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712981" cy="19587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err="1">
                <a:latin typeface="Arial"/>
                <a:cs typeface="Arial"/>
              </a:rPr>
              <a:t>Criptomoeda</a:t>
            </a:r>
            <a:r>
              <a:rPr lang="en-US" sz="3600" b="1" dirty="0">
                <a:latin typeface="Arial"/>
                <a:cs typeface="Arial"/>
              </a:rPr>
              <a:t> e Blockchain</a:t>
            </a:r>
            <a:br>
              <a:rPr lang="en-US" sz="3600" b="1" dirty="0">
                <a:latin typeface="Arial"/>
                <a:cs typeface="Arial"/>
              </a:rPr>
            </a:br>
            <a:br>
              <a:rPr lang="en-US" sz="3600" b="1" dirty="0">
                <a:latin typeface="Arial"/>
                <a:cs typeface="Arial"/>
              </a:rPr>
            </a:br>
            <a:r>
              <a:rPr lang="en-US" sz="2400" b="1" dirty="0" err="1">
                <a:latin typeface="Arial"/>
                <a:cs typeface="Arial"/>
              </a:rPr>
              <a:t>Introdução</a:t>
            </a:r>
            <a:r>
              <a:rPr lang="en-US" sz="2400" b="1" dirty="0">
                <a:latin typeface="Arial"/>
                <a:cs typeface="Arial"/>
              </a:rPr>
              <a:t> </a:t>
            </a:r>
            <a:r>
              <a:rPr lang="en-US" sz="2400" dirty="0" err="1"/>
              <a:t>à</a:t>
            </a:r>
            <a:r>
              <a:rPr lang="en-US" sz="2400" dirty="0"/>
              <a:t> </a:t>
            </a:r>
            <a:r>
              <a:rPr lang="en-US" sz="2400" dirty="0" err="1"/>
              <a:t>Tecnologia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4779502"/>
            <a:ext cx="5391747" cy="121994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800" dirty="0" err="1">
                <a:solidFill>
                  <a:srgbClr val="7F7F7F"/>
                </a:solidFill>
                <a:latin typeface="Arial"/>
                <a:cs typeface="Arial"/>
              </a:rPr>
              <a:t>Seminário</a:t>
            </a:r>
            <a:endParaRPr lang="en-US" sz="2800" dirty="0">
              <a:solidFill>
                <a:srgbClr val="7F7F7F"/>
              </a:solidFill>
              <a:latin typeface="Arial"/>
              <a:cs typeface="Arial"/>
            </a:endParaRPr>
          </a:p>
          <a:p>
            <a:pPr algn="ctr"/>
            <a:r>
              <a:rPr lang="en-US" sz="2200" dirty="0">
                <a:solidFill>
                  <a:srgbClr val="7F7F7F"/>
                </a:solidFill>
                <a:latin typeface="Arial"/>
                <a:cs typeface="Arial"/>
              </a:rPr>
              <a:t>2019</a:t>
            </a:r>
          </a:p>
          <a:p>
            <a:pPr algn="ctr"/>
            <a:r>
              <a:rPr lang="en-US" sz="2200" dirty="0">
                <a:solidFill>
                  <a:srgbClr val="7F7F7F"/>
                </a:solidFill>
                <a:latin typeface="Arial"/>
                <a:cs typeface="Arial"/>
              </a:rPr>
              <a:t>Nuno Santos</a:t>
            </a:r>
            <a:endParaRPr lang="en-US" sz="1700" dirty="0">
              <a:solidFill>
                <a:srgbClr val="7F7F7F"/>
              </a:solidFill>
              <a:latin typeface="Arial"/>
              <a:cs typeface="Arial"/>
            </a:endParaRPr>
          </a:p>
          <a:p>
            <a:pPr algn="ctr"/>
            <a:endParaRPr lang="en-US" sz="2100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7294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B63E-F99D-D546-A4DC-EF84AC5D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Observatórios</a:t>
            </a:r>
            <a:r>
              <a:rPr lang="en-US" dirty="0"/>
              <a:t> de </a:t>
            </a:r>
            <a:r>
              <a:rPr lang="en-US" dirty="0" err="1"/>
              <a:t>criptomoeda</a:t>
            </a:r>
            <a:r>
              <a:rPr lang="en-US" dirty="0"/>
              <a:t> online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C2D8A8-BA4F-3640-9AF5-A5455926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D83C5-3DDA-0940-BFEA-51665227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EC6E9-BCAE-154C-85BD-471A6DAA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3CA1CB-A092-6B41-B59B-7A2C5D2FA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030"/>
            <a:ext cx="9144000" cy="1313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9B93EB-9720-DD4F-935A-1BD275541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0800"/>
            <a:ext cx="9144000" cy="25440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C27D22-5929-1048-9A56-880D4B406C48}"/>
              </a:ext>
            </a:extLst>
          </p:cNvPr>
          <p:cNvSpPr/>
          <p:nvPr/>
        </p:nvSpPr>
        <p:spPr>
          <a:xfrm>
            <a:off x="2569570" y="5727459"/>
            <a:ext cx="3822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https://www.cryptocurrencychart.com/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DFDF0-62D3-2749-9CC0-77796153CA1D}"/>
              </a:ext>
            </a:extLst>
          </p:cNvPr>
          <p:cNvSpPr txBox="1"/>
          <p:nvPr/>
        </p:nvSpPr>
        <p:spPr>
          <a:xfrm>
            <a:off x="3787146" y="6019800"/>
            <a:ext cx="132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Julho</a:t>
            </a:r>
            <a:r>
              <a:rPr lang="en-US" dirty="0"/>
              <a:t> 2019)</a:t>
            </a:r>
          </a:p>
        </p:txBody>
      </p:sp>
    </p:spTree>
    <p:extLst>
      <p:ext uri="{BB962C8B-B14F-4D97-AF65-F5344CB8AC3E}">
        <p14:creationId xmlns:p14="http://schemas.microsoft.com/office/powerpoint/2010/main" val="4091371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que o Bitcoin </a:t>
            </a:r>
            <a:r>
              <a:rPr lang="en-US" dirty="0" err="1"/>
              <a:t>é</a:t>
            </a:r>
            <a:r>
              <a:rPr lang="en-US" dirty="0"/>
              <a:t> popular no </a:t>
            </a:r>
            <a:r>
              <a:rPr lang="en-US" dirty="0" err="1"/>
              <a:t>cibercrime</a:t>
            </a:r>
            <a:r>
              <a:rPr lang="en-US" dirty="0"/>
              <a:t>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3"/>
            <a:endParaRPr lang="en-US" dirty="0"/>
          </a:p>
          <a:p>
            <a:endParaRPr lang="en-US" dirty="0"/>
          </a:p>
          <a:p>
            <a:r>
              <a:rPr lang="en-US" b="1" dirty="0" err="1"/>
              <a:t>Sem</a:t>
            </a:r>
            <a:r>
              <a:rPr lang="en-US" b="1" dirty="0"/>
              <a:t> </a:t>
            </a:r>
            <a:r>
              <a:rPr lang="en-US" b="1" dirty="0" err="1"/>
              <a:t>necessidade</a:t>
            </a:r>
            <a:r>
              <a:rPr lang="en-US" b="1" dirty="0"/>
              <a:t> de </a:t>
            </a:r>
            <a:r>
              <a:rPr lang="en-US" b="1" dirty="0" err="1"/>
              <a:t>intermediário</a:t>
            </a:r>
            <a:r>
              <a:rPr lang="en-US" b="1" dirty="0"/>
              <a:t> de </a:t>
            </a:r>
            <a:r>
              <a:rPr lang="en-US" b="1" dirty="0" err="1"/>
              <a:t>confiança</a:t>
            </a:r>
            <a:endParaRPr lang="en-US" b="1" dirty="0"/>
          </a:p>
          <a:p>
            <a:pPr lvl="1"/>
            <a:r>
              <a:rPr lang="en-US" dirty="0"/>
              <a:t>As </a:t>
            </a:r>
            <a:r>
              <a:rPr lang="en-US" dirty="0" err="1"/>
              <a:t>transacções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feitas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margem</a:t>
            </a:r>
            <a:r>
              <a:rPr lang="en-US" dirty="0"/>
              <a:t> da </a:t>
            </a:r>
            <a:r>
              <a:rPr lang="en-US" dirty="0" err="1"/>
              <a:t>banca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Transacções</a:t>
            </a:r>
            <a:r>
              <a:rPr lang="en-US" b="1" dirty="0"/>
              <a:t> </a:t>
            </a:r>
            <a:r>
              <a:rPr lang="en-US" b="1" dirty="0" err="1"/>
              <a:t>são</a:t>
            </a:r>
            <a:r>
              <a:rPr lang="en-US" b="1" dirty="0"/>
              <a:t> </a:t>
            </a:r>
            <a:r>
              <a:rPr lang="en-US" b="1" dirty="0" err="1"/>
              <a:t>privadas</a:t>
            </a:r>
            <a:endParaRPr lang="en-US" b="1" dirty="0"/>
          </a:p>
          <a:p>
            <a:pPr lvl="1"/>
            <a:r>
              <a:rPr lang="en-US" dirty="0" err="1"/>
              <a:t>Baseadas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pseudónimos</a:t>
            </a:r>
            <a:r>
              <a:rPr lang="en-US" dirty="0"/>
              <a:t> (a </a:t>
            </a:r>
            <a:r>
              <a:rPr lang="en-US" dirty="0" err="1"/>
              <a:t>pessoa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anónima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A5767-740D-7B4F-BECA-88FD2CC7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651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Pagamentos</a:t>
            </a:r>
            <a:r>
              <a:rPr lang="en-US" dirty="0"/>
              <a:t> com Bitcoin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023AE-724F-5C4C-ABBD-5072A014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62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C393-181C-F54F-BF72-D9100DE9E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Cenário</a:t>
            </a:r>
            <a:r>
              <a:rPr lang="en-US" dirty="0"/>
              <a:t> de </a:t>
            </a:r>
            <a:r>
              <a:rPr lang="en-US" dirty="0" err="1"/>
              <a:t>utilização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3CD5E-F4E9-A248-AA53-50A08257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00C1C-438F-224F-9A78-F3B93E65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3DF7C-D86F-6148-AFBC-7DF95950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714BD1-2E7C-A24B-92A0-FDBC109FB9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Bob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loja</a:t>
            </a:r>
            <a:r>
              <a:rPr lang="en-US" dirty="0"/>
              <a:t> online para </a:t>
            </a:r>
            <a:r>
              <a:rPr lang="en-US" dirty="0" err="1"/>
              <a:t>venda</a:t>
            </a:r>
            <a:r>
              <a:rPr lang="en-US" dirty="0"/>
              <a:t> de </a:t>
            </a:r>
            <a:r>
              <a:rPr lang="en-US" dirty="0" err="1"/>
              <a:t>livros</a:t>
            </a:r>
            <a:endParaRPr lang="en-US" dirty="0"/>
          </a:p>
          <a:p>
            <a:r>
              <a:rPr lang="en-US" dirty="0"/>
              <a:t>Alice </a:t>
            </a:r>
            <a:r>
              <a:rPr lang="en-US" dirty="0" err="1"/>
              <a:t>quer</a:t>
            </a:r>
            <a:r>
              <a:rPr lang="en-US" dirty="0"/>
              <a:t> </a:t>
            </a:r>
            <a:r>
              <a:rPr lang="en-US" dirty="0" err="1"/>
              <a:t>comprar</a:t>
            </a:r>
            <a:r>
              <a:rPr lang="en-US" dirty="0"/>
              <a:t> um </a:t>
            </a:r>
            <a:r>
              <a:rPr lang="en-US" dirty="0" err="1"/>
              <a:t>livro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bitcoin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FDD0C4-D8D6-CF46-A993-A79AD0BD2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0" r="32000" b="68085"/>
          <a:stretch/>
        </p:blipFill>
        <p:spPr>
          <a:xfrm>
            <a:off x="612648" y="3834174"/>
            <a:ext cx="137160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1F492-7E45-414E-AF95-0FCC5944C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45" b="67586"/>
          <a:stretch/>
        </p:blipFill>
        <p:spPr>
          <a:xfrm>
            <a:off x="7315200" y="3962400"/>
            <a:ext cx="1129862" cy="11608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C11ECC-D18E-D841-B147-C12F44161EF3}"/>
              </a:ext>
            </a:extLst>
          </p:cNvPr>
          <p:cNvSpPr/>
          <p:nvPr/>
        </p:nvSpPr>
        <p:spPr>
          <a:xfrm>
            <a:off x="5943600" y="3541986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Loja </a:t>
            </a:r>
          </a:p>
          <a:p>
            <a:pPr algn="ctr"/>
            <a:r>
              <a:rPr lang="en-US" dirty="0"/>
              <a:t>online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C88C3-DCAB-3B47-AFB4-BBEDACC87185}"/>
              </a:ext>
            </a:extLst>
          </p:cNvPr>
          <p:cNvSpPr txBox="1"/>
          <p:nvPr/>
        </p:nvSpPr>
        <p:spPr>
          <a:xfrm>
            <a:off x="7697724" y="52578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5A09A6-0D5B-D24F-AD74-5E6BDE19B756}"/>
              </a:ext>
            </a:extLst>
          </p:cNvPr>
          <p:cNvSpPr txBox="1"/>
          <p:nvPr/>
        </p:nvSpPr>
        <p:spPr>
          <a:xfrm>
            <a:off x="990600" y="5029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FF4050-CFC8-914C-8822-CE68298C947E}"/>
              </a:ext>
            </a:extLst>
          </p:cNvPr>
          <p:cNvCxnSpPr>
            <a:cxnSpLocks/>
          </p:cNvCxnSpPr>
          <p:nvPr/>
        </p:nvCxnSpPr>
        <p:spPr>
          <a:xfrm>
            <a:off x="1984248" y="4405674"/>
            <a:ext cx="380695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09CCDF-DD9E-7C47-988E-5693D81BAC97}"/>
              </a:ext>
            </a:extLst>
          </p:cNvPr>
          <p:cNvSpPr txBox="1"/>
          <p:nvPr/>
        </p:nvSpPr>
        <p:spPr>
          <a:xfrm>
            <a:off x="2819400" y="3688080"/>
            <a:ext cx="237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Comprar</a:t>
            </a:r>
            <a:r>
              <a:rPr lang="en-US" dirty="0"/>
              <a:t> </a:t>
            </a:r>
            <a:r>
              <a:rPr lang="en-US" dirty="0" err="1"/>
              <a:t>livro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BTC</a:t>
            </a:r>
          </a:p>
        </p:txBody>
      </p:sp>
    </p:spTree>
    <p:extLst>
      <p:ext uri="{BB962C8B-B14F-4D97-AF65-F5344CB8AC3E}">
        <p14:creationId xmlns:p14="http://schemas.microsoft.com/office/powerpoint/2010/main" val="1365929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0E20-26F2-8D46-B7A5-D8BC3FF5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Contas</a:t>
            </a:r>
            <a:r>
              <a:rPr lang="en-US" dirty="0"/>
              <a:t>, </a:t>
            </a:r>
            <a:r>
              <a:rPr lang="en-US" dirty="0" err="1"/>
              <a:t>endereços</a:t>
            </a:r>
            <a:r>
              <a:rPr lang="en-US" dirty="0"/>
              <a:t>, e </a:t>
            </a:r>
            <a:r>
              <a:rPr lang="en-US" dirty="0" err="1"/>
              <a:t>carteiras</a:t>
            </a:r>
            <a:r>
              <a:rPr lang="en-US" dirty="0"/>
              <a:t> Bitcoin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8EC55-8EE6-0246-BDE3-5BBED344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796CE-20F1-CE4A-8385-CE4573A6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DF3CF-99A2-4D41-B3CA-5C833C35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3F235-3AF7-CF4A-8E85-828A76DD98D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>
            <a:normAutofit/>
          </a:bodyPr>
          <a:lstStyle/>
          <a:p>
            <a:r>
              <a:rPr lang="en-US" dirty="0" err="1"/>
              <a:t>Utilizadores</a:t>
            </a:r>
            <a:r>
              <a:rPr lang="en-US" dirty="0"/>
              <a:t> </a:t>
            </a:r>
            <a:r>
              <a:rPr lang="en-US" dirty="0" err="1"/>
              <a:t>precisam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b="1" dirty="0" err="1"/>
              <a:t>conta</a:t>
            </a:r>
            <a:r>
              <a:rPr lang="en-US" dirty="0"/>
              <a:t> no </a:t>
            </a:r>
            <a:r>
              <a:rPr lang="en-US" dirty="0" err="1"/>
              <a:t>sistema</a:t>
            </a:r>
            <a:r>
              <a:rPr lang="en-US" dirty="0"/>
              <a:t> Bitcoin</a:t>
            </a:r>
          </a:p>
          <a:p>
            <a:endParaRPr lang="en-US" dirty="0"/>
          </a:p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um </a:t>
            </a:r>
            <a:r>
              <a:rPr lang="en-US" b="1" dirty="0" err="1"/>
              <a:t>endereço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Instalam</a:t>
            </a:r>
            <a:r>
              <a:rPr lang="en-US" dirty="0"/>
              <a:t> software para </a:t>
            </a:r>
            <a:r>
              <a:rPr lang="en-US" dirty="0" err="1"/>
              <a:t>gerir</a:t>
            </a:r>
            <a:r>
              <a:rPr lang="en-US" dirty="0"/>
              <a:t> o </a:t>
            </a:r>
            <a:r>
              <a:rPr lang="en-US" dirty="0" err="1"/>
              <a:t>saldo</a:t>
            </a:r>
            <a:r>
              <a:rPr lang="en-US" dirty="0"/>
              <a:t>: </a:t>
            </a:r>
            <a:r>
              <a:rPr lang="en-US" b="1" dirty="0" err="1"/>
              <a:t>carteira</a:t>
            </a:r>
            <a:r>
              <a:rPr lang="en-US" dirty="0"/>
              <a:t> / </a:t>
            </a:r>
            <a:r>
              <a:rPr lang="en-US" b="1" dirty="0"/>
              <a:t>wallet</a:t>
            </a:r>
          </a:p>
          <a:p>
            <a:pPr lvl="1"/>
            <a:r>
              <a:rPr lang="en-US" dirty="0"/>
              <a:t>App </a:t>
            </a:r>
            <a:r>
              <a:rPr lang="en-US" dirty="0" err="1"/>
              <a:t>móvel</a:t>
            </a:r>
            <a:endParaRPr lang="en-US" dirty="0"/>
          </a:p>
          <a:p>
            <a:pPr lvl="1"/>
            <a:r>
              <a:rPr lang="en-US" dirty="0"/>
              <a:t>No </a:t>
            </a:r>
            <a:r>
              <a:rPr lang="en-US" dirty="0" err="1"/>
              <a:t>serviço</a:t>
            </a:r>
            <a:r>
              <a:rPr lang="en-US" dirty="0"/>
              <a:t> web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069FDD-5C28-DB46-BB01-51A88D31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493" y="1265343"/>
            <a:ext cx="2760107" cy="490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48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C393-181C-F54F-BF72-D9100DE9E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Comprar</a:t>
            </a:r>
            <a:r>
              <a:rPr lang="en-US" dirty="0"/>
              <a:t> um </a:t>
            </a:r>
            <a:r>
              <a:rPr lang="en-US" dirty="0" err="1"/>
              <a:t>livro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Bitcoin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3CD5E-F4E9-A248-AA53-50A08257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00C1C-438F-224F-9A78-F3B93E65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3DF7C-D86F-6148-AFBC-7DF95950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C2835844-1CC9-C84C-A4FE-AA18782A30E7}"/>
              </a:ext>
            </a:extLst>
          </p:cNvPr>
          <p:cNvSpPr/>
          <p:nvPr/>
        </p:nvSpPr>
        <p:spPr>
          <a:xfrm>
            <a:off x="5876386" y="1525794"/>
            <a:ext cx="1603248" cy="137160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Bitcoin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807AB6-BE08-BD49-92B9-9CDB8E6B1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0" r="32000" b="68085"/>
          <a:stretch/>
        </p:blipFill>
        <p:spPr>
          <a:xfrm>
            <a:off x="778186" y="4330788"/>
            <a:ext cx="1371600" cy="1143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68B747-E758-0245-B888-CB95DC159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45" b="67586"/>
          <a:stretch/>
        </p:blipFill>
        <p:spPr>
          <a:xfrm>
            <a:off x="7480738" y="4459014"/>
            <a:ext cx="1129862" cy="11608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3F812F-80E5-7544-BF57-A43E00AD7AC2}"/>
              </a:ext>
            </a:extLst>
          </p:cNvPr>
          <p:cNvSpPr/>
          <p:nvPr/>
        </p:nvSpPr>
        <p:spPr>
          <a:xfrm>
            <a:off x="6109138" y="4038600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Loja </a:t>
            </a:r>
          </a:p>
          <a:p>
            <a:pPr algn="ctr"/>
            <a:r>
              <a:rPr lang="en-US" dirty="0"/>
              <a:t>online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61FC0D-7E31-6F44-A0FE-F99B997A17F1}"/>
              </a:ext>
            </a:extLst>
          </p:cNvPr>
          <p:cNvSpPr txBox="1"/>
          <p:nvPr/>
        </p:nvSpPr>
        <p:spPr>
          <a:xfrm>
            <a:off x="7863262" y="575441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335E1-4B5D-1243-878B-A7D67AD38CBE}"/>
              </a:ext>
            </a:extLst>
          </p:cNvPr>
          <p:cNvSpPr txBox="1"/>
          <p:nvPr/>
        </p:nvSpPr>
        <p:spPr>
          <a:xfrm>
            <a:off x="1156138" y="55258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A4CB04-4C22-ED4E-A436-FA4DA5E7F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0" t="66645" r="32000" b="4520"/>
          <a:stretch/>
        </p:blipFill>
        <p:spPr>
          <a:xfrm>
            <a:off x="746655" y="1593043"/>
            <a:ext cx="1371600" cy="1032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60E07CD-C5AD-6946-8856-5ACC00E5515F}"/>
              </a:ext>
            </a:extLst>
          </p:cNvPr>
          <p:cNvSpPr/>
          <p:nvPr/>
        </p:nvSpPr>
        <p:spPr>
          <a:xfrm>
            <a:off x="2209800" y="1525794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Câmbio</a:t>
            </a:r>
            <a:r>
              <a:rPr lang="en-US" dirty="0"/>
              <a:t> de Bitcoin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664E54-74BB-8F45-BDE8-2A25C393E8DF}"/>
              </a:ext>
            </a:extLst>
          </p:cNvPr>
          <p:cNvSpPr txBox="1"/>
          <p:nvPr/>
        </p:nvSpPr>
        <p:spPr>
          <a:xfrm>
            <a:off x="990600" y="274320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Charlie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B649EE-30DD-7B47-90F4-825C9C0E28A6}"/>
              </a:ext>
            </a:extLst>
          </p:cNvPr>
          <p:cNvSpPr/>
          <p:nvPr/>
        </p:nvSpPr>
        <p:spPr>
          <a:xfrm>
            <a:off x="2209800" y="4127412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Carteira</a:t>
            </a:r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07DADA6-4158-8D45-890A-468C49D88A26}"/>
              </a:ext>
            </a:extLst>
          </p:cNvPr>
          <p:cNvSpPr/>
          <p:nvPr/>
        </p:nvSpPr>
        <p:spPr>
          <a:xfrm>
            <a:off x="3263462" y="2003310"/>
            <a:ext cx="2963948" cy="2474097"/>
          </a:xfrm>
          <a:custGeom>
            <a:avLst/>
            <a:gdLst>
              <a:gd name="connsiteX0" fmla="*/ 0 w 2963948"/>
              <a:gd name="connsiteY0" fmla="*/ 613766 h 2474097"/>
              <a:gd name="connsiteX1" fmla="*/ 2963917 w 2963948"/>
              <a:gd name="connsiteY1" fmla="*/ 109269 h 2474097"/>
              <a:gd name="connsiteX2" fmla="*/ 47297 w 2963948"/>
              <a:gd name="connsiteY2" fmla="*/ 2474097 h 247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3948" h="2474097">
                <a:moveTo>
                  <a:pt x="0" y="613766"/>
                </a:moveTo>
                <a:cubicBezTo>
                  <a:pt x="1478017" y="206490"/>
                  <a:pt x="2956034" y="-200786"/>
                  <a:pt x="2963917" y="109269"/>
                </a:cubicBezTo>
                <a:cubicBezTo>
                  <a:pt x="2971800" y="419324"/>
                  <a:pt x="1509548" y="1446710"/>
                  <a:pt x="47297" y="247409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2113BD6-1F31-B648-8B49-F3D963CFEF72}"/>
              </a:ext>
            </a:extLst>
          </p:cNvPr>
          <p:cNvSpPr/>
          <p:nvPr/>
        </p:nvSpPr>
        <p:spPr>
          <a:xfrm>
            <a:off x="3421117" y="2493863"/>
            <a:ext cx="3507845" cy="2377682"/>
          </a:xfrm>
          <a:custGeom>
            <a:avLst/>
            <a:gdLst>
              <a:gd name="connsiteX0" fmla="*/ 0 w 3507845"/>
              <a:gd name="connsiteY0" fmla="*/ 2377682 h 2377682"/>
              <a:gd name="connsiteX1" fmla="*/ 3105807 w 3507845"/>
              <a:gd name="connsiteY1" fmla="*/ 12854 h 2377682"/>
              <a:gd name="connsiteX2" fmla="*/ 3373821 w 3507845"/>
              <a:gd name="connsiteY2" fmla="*/ 1605171 h 23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7845" h="2377682">
                <a:moveTo>
                  <a:pt x="0" y="2377682"/>
                </a:moveTo>
                <a:cubicBezTo>
                  <a:pt x="1271752" y="1259644"/>
                  <a:pt x="2543504" y="141606"/>
                  <a:pt x="3105807" y="12854"/>
                </a:cubicBezTo>
                <a:cubicBezTo>
                  <a:pt x="3668110" y="-115898"/>
                  <a:pt x="3520965" y="744636"/>
                  <a:pt x="3373821" y="160517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94F695-D128-AD4D-9712-C5E6EB66049B}"/>
              </a:ext>
            </a:extLst>
          </p:cNvPr>
          <p:cNvSpPr txBox="1"/>
          <p:nvPr/>
        </p:nvSpPr>
        <p:spPr>
          <a:xfrm>
            <a:off x="3797373" y="160020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Comprar</a:t>
            </a:r>
            <a:r>
              <a:rPr lang="en-US" dirty="0"/>
              <a:t> Bitcoin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7E1787-D043-9740-B954-1B81C7442EAF}"/>
              </a:ext>
            </a:extLst>
          </p:cNvPr>
          <p:cNvSpPr txBox="1"/>
          <p:nvPr/>
        </p:nvSpPr>
        <p:spPr>
          <a:xfrm>
            <a:off x="6980648" y="3226641"/>
            <a:ext cx="122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Pagar</a:t>
            </a:r>
            <a:r>
              <a:rPr lang="en-US" dirty="0"/>
              <a:t> </a:t>
            </a:r>
            <a:r>
              <a:rPr lang="en-US" dirty="0" err="1"/>
              <a:t>Livro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36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C393-181C-F54F-BF72-D9100DE9E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Comprar</a:t>
            </a:r>
            <a:r>
              <a:rPr lang="en-US" dirty="0"/>
              <a:t> um </a:t>
            </a:r>
            <a:r>
              <a:rPr lang="en-US" dirty="0" err="1"/>
              <a:t>livro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Bitcoin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3CD5E-F4E9-A248-AA53-50A08257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00C1C-438F-224F-9A78-F3B93E65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3DF7C-D86F-6148-AFBC-7DF95950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C2835844-1CC9-C84C-A4FE-AA18782A30E7}"/>
              </a:ext>
            </a:extLst>
          </p:cNvPr>
          <p:cNvSpPr/>
          <p:nvPr/>
        </p:nvSpPr>
        <p:spPr>
          <a:xfrm>
            <a:off x="5876386" y="1525794"/>
            <a:ext cx="1603248" cy="1371600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Bitcoin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807AB6-BE08-BD49-92B9-9CDB8E6B1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0" r="32000" b="68085"/>
          <a:stretch/>
        </p:blipFill>
        <p:spPr>
          <a:xfrm>
            <a:off x="778186" y="4330788"/>
            <a:ext cx="1371600" cy="1143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68B747-E758-0245-B888-CB95DC159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45" b="67586"/>
          <a:stretch/>
        </p:blipFill>
        <p:spPr>
          <a:xfrm>
            <a:off x="7480738" y="4459014"/>
            <a:ext cx="1129862" cy="11608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3F812F-80E5-7544-BF57-A43E00AD7AC2}"/>
              </a:ext>
            </a:extLst>
          </p:cNvPr>
          <p:cNvSpPr/>
          <p:nvPr/>
        </p:nvSpPr>
        <p:spPr>
          <a:xfrm>
            <a:off x="6109138" y="4038600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Loja </a:t>
            </a:r>
          </a:p>
          <a:p>
            <a:pPr algn="ctr"/>
            <a:r>
              <a:rPr lang="en-US" dirty="0"/>
              <a:t>online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61FC0D-7E31-6F44-A0FE-F99B997A17F1}"/>
              </a:ext>
            </a:extLst>
          </p:cNvPr>
          <p:cNvSpPr txBox="1"/>
          <p:nvPr/>
        </p:nvSpPr>
        <p:spPr>
          <a:xfrm>
            <a:off x="7863262" y="55742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335E1-4B5D-1243-878B-A7D67AD38CBE}"/>
              </a:ext>
            </a:extLst>
          </p:cNvPr>
          <p:cNvSpPr txBox="1"/>
          <p:nvPr/>
        </p:nvSpPr>
        <p:spPr>
          <a:xfrm>
            <a:off x="1156138" y="55258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A4CB04-4C22-ED4E-A436-FA4DA5E7F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0" t="66645" r="32000" b="4520"/>
          <a:stretch/>
        </p:blipFill>
        <p:spPr>
          <a:xfrm>
            <a:off x="746655" y="1593043"/>
            <a:ext cx="1371600" cy="1032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60E07CD-C5AD-6946-8856-5ACC00E5515F}"/>
              </a:ext>
            </a:extLst>
          </p:cNvPr>
          <p:cNvSpPr/>
          <p:nvPr/>
        </p:nvSpPr>
        <p:spPr>
          <a:xfrm>
            <a:off x="2209800" y="1525794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Câmbio</a:t>
            </a:r>
            <a:r>
              <a:rPr lang="en-US" dirty="0"/>
              <a:t> de Bitcoin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664E54-74BB-8F45-BDE8-2A25C393E8DF}"/>
              </a:ext>
            </a:extLst>
          </p:cNvPr>
          <p:cNvSpPr txBox="1"/>
          <p:nvPr/>
        </p:nvSpPr>
        <p:spPr>
          <a:xfrm>
            <a:off x="990600" y="274320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Charlie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B649EE-30DD-7B47-90F4-825C9C0E28A6}"/>
              </a:ext>
            </a:extLst>
          </p:cNvPr>
          <p:cNvSpPr/>
          <p:nvPr/>
        </p:nvSpPr>
        <p:spPr>
          <a:xfrm>
            <a:off x="2209800" y="4127412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Carteira</a:t>
            </a:r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07DADA6-4158-8D45-890A-468C49D88A26}"/>
              </a:ext>
            </a:extLst>
          </p:cNvPr>
          <p:cNvSpPr/>
          <p:nvPr/>
        </p:nvSpPr>
        <p:spPr>
          <a:xfrm>
            <a:off x="3263462" y="2003310"/>
            <a:ext cx="2963948" cy="2474097"/>
          </a:xfrm>
          <a:custGeom>
            <a:avLst/>
            <a:gdLst>
              <a:gd name="connsiteX0" fmla="*/ 0 w 2963948"/>
              <a:gd name="connsiteY0" fmla="*/ 613766 h 2474097"/>
              <a:gd name="connsiteX1" fmla="*/ 2963917 w 2963948"/>
              <a:gd name="connsiteY1" fmla="*/ 109269 h 2474097"/>
              <a:gd name="connsiteX2" fmla="*/ 47297 w 2963948"/>
              <a:gd name="connsiteY2" fmla="*/ 2474097 h 247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3948" h="2474097">
                <a:moveTo>
                  <a:pt x="0" y="613766"/>
                </a:moveTo>
                <a:cubicBezTo>
                  <a:pt x="1478017" y="206490"/>
                  <a:pt x="2956034" y="-200786"/>
                  <a:pt x="2963917" y="109269"/>
                </a:cubicBezTo>
                <a:cubicBezTo>
                  <a:pt x="2971800" y="419324"/>
                  <a:pt x="1509548" y="1446710"/>
                  <a:pt x="47297" y="247409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2113BD6-1F31-B648-8B49-F3D963CFEF72}"/>
              </a:ext>
            </a:extLst>
          </p:cNvPr>
          <p:cNvSpPr/>
          <p:nvPr/>
        </p:nvSpPr>
        <p:spPr>
          <a:xfrm>
            <a:off x="3421117" y="2493863"/>
            <a:ext cx="3507845" cy="2377682"/>
          </a:xfrm>
          <a:custGeom>
            <a:avLst/>
            <a:gdLst>
              <a:gd name="connsiteX0" fmla="*/ 0 w 3507845"/>
              <a:gd name="connsiteY0" fmla="*/ 2377682 h 2377682"/>
              <a:gd name="connsiteX1" fmla="*/ 3105807 w 3507845"/>
              <a:gd name="connsiteY1" fmla="*/ 12854 h 2377682"/>
              <a:gd name="connsiteX2" fmla="*/ 3373821 w 3507845"/>
              <a:gd name="connsiteY2" fmla="*/ 1605171 h 23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7845" h="2377682">
                <a:moveTo>
                  <a:pt x="0" y="2377682"/>
                </a:moveTo>
                <a:cubicBezTo>
                  <a:pt x="1271752" y="1259644"/>
                  <a:pt x="2543504" y="141606"/>
                  <a:pt x="3105807" y="12854"/>
                </a:cubicBezTo>
                <a:cubicBezTo>
                  <a:pt x="3668110" y="-115898"/>
                  <a:pt x="3520965" y="744636"/>
                  <a:pt x="3373821" y="160517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94F695-D128-AD4D-9712-C5E6EB66049B}"/>
              </a:ext>
            </a:extLst>
          </p:cNvPr>
          <p:cNvSpPr txBox="1"/>
          <p:nvPr/>
        </p:nvSpPr>
        <p:spPr>
          <a:xfrm>
            <a:off x="3797373" y="1600200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Comprar</a:t>
            </a:r>
            <a:r>
              <a:rPr lang="en-US" dirty="0"/>
              <a:t>  10 BTC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7E1787-D043-9740-B954-1B81C7442EAF}"/>
              </a:ext>
            </a:extLst>
          </p:cNvPr>
          <p:cNvSpPr txBox="1"/>
          <p:nvPr/>
        </p:nvSpPr>
        <p:spPr>
          <a:xfrm>
            <a:off x="6980648" y="3226641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Pagar</a:t>
            </a:r>
            <a:r>
              <a:rPr lang="en-US" dirty="0"/>
              <a:t> 0,02 BTC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D2421E-61A6-BA44-9178-BBCF3625B57F}"/>
              </a:ext>
            </a:extLst>
          </p:cNvPr>
          <p:cNvSpPr/>
          <p:nvPr/>
        </p:nvSpPr>
        <p:spPr>
          <a:xfrm>
            <a:off x="778186" y="5754414"/>
            <a:ext cx="7641639" cy="6019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Como </a:t>
            </a:r>
            <a:r>
              <a:rPr lang="en-US" sz="2400" dirty="0" err="1"/>
              <a:t>garantir</a:t>
            </a:r>
            <a:r>
              <a:rPr lang="en-US" sz="2400" dirty="0"/>
              <a:t> as </a:t>
            </a:r>
            <a:r>
              <a:rPr lang="en-US" sz="2400" dirty="0" err="1"/>
              <a:t>duas</a:t>
            </a:r>
            <a:r>
              <a:rPr lang="en-US" sz="2400" dirty="0"/>
              <a:t> </a:t>
            </a:r>
            <a:r>
              <a:rPr lang="en-US" sz="2400" dirty="0" err="1"/>
              <a:t>propriedades</a:t>
            </a:r>
            <a:r>
              <a:rPr lang="en-US" sz="2400" dirty="0"/>
              <a:t> que </a:t>
            </a:r>
            <a:r>
              <a:rPr lang="en-US" sz="2400" dirty="0" err="1"/>
              <a:t>vimos</a:t>
            </a:r>
            <a:r>
              <a:rPr lang="en-US" sz="2400" dirty="0"/>
              <a:t> </a:t>
            </a:r>
            <a:r>
              <a:rPr lang="en-US" sz="2400" dirty="0" err="1"/>
              <a:t>acima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1846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62000" y="2971800"/>
            <a:ext cx="7391400" cy="1066800"/>
          </a:xfrm>
        </p:spPr>
        <p:txBody>
          <a:bodyPr>
            <a:normAutofit/>
          </a:bodyPr>
          <a:lstStyle/>
          <a:p>
            <a:r>
              <a:rPr lang="en-US" dirty="0" err="1"/>
              <a:t>Garantir</a:t>
            </a:r>
            <a:r>
              <a:rPr lang="en-US" dirty="0"/>
              <a:t> </a:t>
            </a:r>
            <a:r>
              <a:rPr lang="en-US" dirty="0" err="1"/>
              <a:t>privacidade</a:t>
            </a:r>
            <a:r>
              <a:rPr lang="en-US" dirty="0"/>
              <a:t> das </a:t>
            </a:r>
            <a:r>
              <a:rPr lang="en-US" dirty="0" err="1"/>
              <a:t>transacções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51443C-AAA1-6844-9352-9EB23D4D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49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3CF82-E1FE-ED40-84EF-E8A58631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bancário</a:t>
            </a:r>
            <a:r>
              <a:rPr lang="en-US" dirty="0"/>
              <a:t> </a:t>
            </a:r>
            <a:r>
              <a:rPr lang="en-US" dirty="0" err="1"/>
              <a:t>tradicional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344DC9-23C4-D64F-AB49-366A17A56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95D30D-9661-BB4B-BAEC-45C8DD1F6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2FE04-0DA4-614C-A1D1-C8570C3C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C965A-E3AE-6E4C-8544-1F5B6FD08A5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 banco </a:t>
            </a:r>
            <a:r>
              <a:rPr lang="en-US" dirty="0" err="1"/>
              <a:t>mantém</a:t>
            </a:r>
            <a:r>
              <a:rPr lang="en-US" dirty="0"/>
              <a:t> </a:t>
            </a:r>
            <a:r>
              <a:rPr lang="en-US" dirty="0" err="1"/>
              <a:t>contas</a:t>
            </a:r>
            <a:r>
              <a:rPr lang="en-US" dirty="0"/>
              <a:t> para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utilizadores</a:t>
            </a:r>
            <a:endParaRPr lang="en-US" dirty="0"/>
          </a:p>
          <a:p>
            <a:pPr lvl="1"/>
            <a:r>
              <a:rPr lang="en-US" dirty="0" err="1"/>
              <a:t>Conta</a:t>
            </a:r>
            <a:r>
              <a:rPr lang="en-US" dirty="0"/>
              <a:t>: Nome, </a:t>
            </a:r>
            <a:r>
              <a:rPr lang="en-US" dirty="0" err="1"/>
              <a:t>morada</a:t>
            </a:r>
            <a:r>
              <a:rPr lang="en-US" dirty="0"/>
              <a:t>, etc.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30D01-EE7D-A942-A27C-8D9105D0A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0" r="32000" b="68085"/>
          <a:stretch/>
        </p:blipFill>
        <p:spPr>
          <a:xfrm>
            <a:off x="778186" y="4330788"/>
            <a:ext cx="137160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268342-74B7-4F42-A9F6-BD92AC1F3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45" b="67586"/>
          <a:stretch/>
        </p:blipFill>
        <p:spPr>
          <a:xfrm>
            <a:off x="7480738" y="4459014"/>
            <a:ext cx="1129862" cy="11608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4E584F-FD9B-954A-8961-12AE9D3B9321}"/>
              </a:ext>
            </a:extLst>
          </p:cNvPr>
          <p:cNvSpPr/>
          <p:nvPr/>
        </p:nvSpPr>
        <p:spPr>
          <a:xfrm>
            <a:off x="6109138" y="4203268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Loja </a:t>
            </a:r>
          </a:p>
          <a:p>
            <a:pPr algn="ctr"/>
            <a:r>
              <a:rPr lang="en-US" dirty="0"/>
              <a:t>online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3689B-069A-924A-85A0-F14F94D62273}"/>
              </a:ext>
            </a:extLst>
          </p:cNvPr>
          <p:cNvSpPr txBox="1"/>
          <p:nvPr/>
        </p:nvSpPr>
        <p:spPr>
          <a:xfrm>
            <a:off x="7863262" y="575441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B96290-784D-A94C-BD16-0DB902B74478}"/>
              </a:ext>
            </a:extLst>
          </p:cNvPr>
          <p:cNvSpPr txBox="1"/>
          <p:nvPr/>
        </p:nvSpPr>
        <p:spPr>
          <a:xfrm>
            <a:off x="1156138" y="55258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706AD-1CC4-EB43-B70F-50E7CE50A58A}"/>
              </a:ext>
            </a:extLst>
          </p:cNvPr>
          <p:cNvSpPr/>
          <p:nvPr/>
        </p:nvSpPr>
        <p:spPr>
          <a:xfrm>
            <a:off x="2209800" y="4127412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Carteira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3B00F3-1A4B-184D-8C68-9FC5F2FC9FF9}"/>
              </a:ext>
            </a:extLst>
          </p:cNvPr>
          <p:cNvSpPr/>
          <p:nvPr/>
        </p:nvSpPr>
        <p:spPr>
          <a:xfrm>
            <a:off x="4343400" y="2252892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Banco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045F6B-4B0C-AA45-BF09-A88AA45F4F0E}"/>
              </a:ext>
            </a:extLst>
          </p:cNvPr>
          <p:cNvCxnSpPr/>
          <p:nvPr/>
        </p:nvCxnSpPr>
        <p:spPr>
          <a:xfrm flipV="1">
            <a:off x="2898648" y="2970486"/>
            <a:ext cx="1292352" cy="1068114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157A2F-A74A-C84E-AF2C-C9E46EE54A3C}"/>
              </a:ext>
            </a:extLst>
          </p:cNvPr>
          <p:cNvSpPr txBox="1"/>
          <p:nvPr/>
        </p:nvSpPr>
        <p:spPr>
          <a:xfrm>
            <a:off x="1744584" y="2895863"/>
            <a:ext cx="2010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Transfere</a:t>
            </a:r>
            <a:r>
              <a:rPr lang="en-US" dirty="0"/>
              <a:t> 0,02 BTC</a:t>
            </a:r>
          </a:p>
          <a:p>
            <a:pPr algn="ctr"/>
            <a:r>
              <a:rPr lang="en-US" dirty="0"/>
              <a:t>para Bob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532C9-2A3F-3B48-A627-960C3775240D}"/>
              </a:ext>
            </a:extLst>
          </p:cNvPr>
          <p:cNvSpPr txBox="1"/>
          <p:nvPr/>
        </p:nvSpPr>
        <p:spPr>
          <a:xfrm>
            <a:off x="6344904" y="2895600"/>
            <a:ext cx="2037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Verifica</a:t>
            </a:r>
            <a:r>
              <a:rPr lang="en-US" dirty="0"/>
              <a:t> que Alice</a:t>
            </a:r>
          </a:p>
          <a:p>
            <a:pPr algn="ctr"/>
            <a:r>
              <a:rPr lang="en-US" dirty="0" err="1"/>
              <a:t>transferiu</a:t>
            </a:r>
            <a:r>
              <a:rPr lang="en-US" dirty="0"/>
              <a:t> 0,02 BTC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EF83E2-90A5-8E46-A8C9-67115567CCB2}"/>
              </a:ext>
            </a:extLst>
          </p:cNvPr>
          <p:cNvCxnSpPr>
            <a:cxnSpLocks/>
          </p:cNvCxnSpPr>
          <p:nvPr/>
        </p:nvCxnSpPr>
        <p:spPr>
          <a:xfrm>
            <a:off x="5678803" y="3077817"/>
            <a:ext cx="925929" cy="926061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977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3CF82-E1FE-ED40-84EF-E8A58631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Banco </a:t>
            </a:r>
            <a:r>
              <a:rPr lang="en-US" dirty="0" err="1"/>
              <a:t>guarda</a:t>
            </a:r>
            <a:r>
              <a:rPr lang="en-US" dirty="0"/>
              <a:t> </a:t>
            </a:r>
            <a:r>
              <a:rPr lang="en-US" i="1" dirty="0"/>
              <a:t>ledger</a:t>
            </a:r>
            <a:r>
              <a:rPr lang="en-US" dirty="0"/>
              <a:t> de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transacções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344DC9-23C4-D64F-AB49-366A17A56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95D30D-9661-BB4B-BAEC-45C8DD1F6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2FE04-0DA4-614C-A1D1-C8570C3C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30D01-EE7D-A942-A27C-8D9105D0A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0" r="32000" b="68085"/>
          <a:stretch/>
        </p:blipFill>
        <p:spPr>
          <a:xfrm>
            <a:off x="244786" y="4363896"/>
            <a:ext cx="137160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268342-74B7-4F42-A9F6-BD92AC1F3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45" b="67586"/>
          <a:stretch/>
        </p:blipFill>
        <p:spPr>
          <a:xfrm>
            <a:off x="6947338" y="4492122"/>
            <a:ext cx="1129862" cy="11608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4E584F-FD9B-954A-8961-12AE9D3B9321}"/>
              </a:ext>
            </a:extLst>
          </p:cNvPr>
          <p:cNvSpPr/>
          <p:nvPr/>
        </p:nvSpPr>
        <p:spPr>
          <a:xfrm>
            <a:off x="5575738" y="4236376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Loja </a:t>
            </a:r>
          </a:p>
          <a:p>
            <a:pPr algn="ctr"/>
            <a:r>
              <a:rPr lang="en-US" dirty="0"/>
              <a:t>online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3689B-069A-924A-85A0-F14F94D62273}"/>
              </a:ext>
            </a:extLst>
          </p:cNvPr>
          <p:cNvSpPr txBox="1"/>
          <p:nvPr/>
        </p:nvSpPr>
        <p:spPr>
          <a:xfrm>
            <a:off x="7329862" y="578752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B96290-784D-A94C-BD16-0DB902B74478}"/>
              </a:ext>
            </a:extLst>
          </p:cNvPr>
          <p:cNvSpPr txBox="1"/>
          <p:nvPr/>
        </p:nvSpPr>
        <p:spPr>
          <a:xfrm>
            <a:off x="622738" y="55589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706AD-1CC4-EB43-B70F-50E7CE50A58A}"/>
              </a:ext>
            </a:extLst>
          </p:cNvPr>
          <p:cNvSpPr/>
          <p:nvPr/>
        </p:nvSpPr>
        <p:spPr>
          <a:xfrm>
            <a:off x="1676400" y="4160520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Carteira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3B00F3-1A4B-184D-8C68-9FC5F2FC9FF9}"/>
              </a:ext>
            </a:extLst>
          </p:cNvPr>
          <p:cNvSpPr/>
          <p:nvPr/>
        </p:nvSpPr>
        <p:spPr>
          <a:xfrm>
            <a:off x="3810000" y="2286000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Banco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045F6B-4B0C-AA45-BF09-A88AA45F4F0E}"/>
              </a:ext>
            </a:extLst>
          </p:cNvPr>
          <p:cNvCxnSpPr/>
          <p:nvPr/>
        </p:nvCxnSpPr>
        <p:spPr>
          <a:xfrm flipV="1">
            <a:off x="2365248" y="3003594"/>
            <a:ext cx="1292352" cy="1068114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EF83E2-90A5-8E46-A8C9-67115567CCB2}"/>
              </a:ext>
            </a:extLst>
          </p:cNvPr>
          <p:cNvCxnSpPr>
            <a:cxnSpLocks/>
          </p:cNvCxnSpPr>
          <p:nvPr/>
        </p:nvCxnSpPr>
        <p:spPr>
          <a:xfrm>
            <a:off x="5145403" y="3110925"/>
            <a:ext cx="925929" cy="926061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B01286E-331C-D646-92FD-78C6A30D5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80258"/>
              </p:ext>
            </p:extLst>
          </p:nvPr>
        </p:nvGraphicFramePr>
        <p:xfrm>
          <a:off x="4700752" y="1482136"/>
          <a:ext cx="3429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877039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0360991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87973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2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</a:t>
                      </a:r>
                      <a:r>
                        <a:rPr lang="en-US" dirty="0" err="1"/>
                        <a:t>Eur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961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159896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FF8B1F67-73DE-9E4C-9B44-5D84685AE4DC}"/>
              </a:ext>
            </a:extLst>
          </p:cNvPr>
          <p:cNvSpPr/>
          <p:nvPr/>
        </p:nvSpPr>
        <p:spPr>
          <a:xfrm>
            <a:off x="4700752" y="1482136"/>
            <a:ext cx="3429000" cy="1112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D4673B-FA4C-7C4E-8F87-3007A00314EE}"/>
              </a:ext>
            </a:extLst>
          </p:cNvPr>
          <p:cNvSpPr txBox="1"/>
          <p:nvPr/>
        </p:nvSpPr>
        <p:spPr>
          <a:xfrm>
            <a:off x="6042821" y="27291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Ledger</a:t>
            </a:r>
          </a:p>
        </p:txBody>
      </p:sp>
    </p:spTree>
    <p:extLst>
      <p:ext uri="{BB962C8B-B14F-4D97-AF65-F5344CB8AC3E}">
        <p14:creationId xmlns:p14="http://schemas.microsoft.com/office/powerpoint/2010/main" val="45617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Criptomoeda</a:t>
            </a:r>
            <a:r>
              <a:rPr lang="en-US" dirty="0"/>
              <a:t> e Bitcoin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/>
              <a:t>Criptomoeda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dirty="0" err="1"/>
              <a:t>dinheiro</a:t>
            </a:r>
            <a:r>
              <a:rPr lang="en-US" sz="2400" dirty="0"/>
              <a:t> virtual </a:t>
            </a:r>
            <a:r>
              <a:rPr lang="en-US" sz="2400" dirty="0" err="1"/>
              <a:t>ou</a:t>
            </a:r>
            <a:r>
              <a:rPr lang="en-US" sz="2400" dirty="0"/>
              <a:t> digital que assume a forma de </a:t>
            </a:r>
            <a:r>
              <a:rPr lang="en-US" sz="2400" i="1" dirty="0"/>
              <a:t>tokens </a:t>
            </a:r>
            <a:r>
              <a:rPr lang="en-US" sz="2400" dirty="0"/>
              <a:t>(</a:t>
            </a:r>
            <a:r>
              <a:rPr lang="en-US" sz="2400" dirty="0" err="1"/>
              <a:t>fichas</a:t>
            </a:r>
            <a:r>
              <a:rPr lang="en-US" sz="2400" dirty="0"/>
              <a:t>/passes)</a:t>
            </a:r>
            <a:r>
              <a:rPr lang="en-US" sz="2400" i="1" dirty="0"/>
              <a:t> </a:t>
            </a:r>
            <a:r>
              <a:rPr lang="en-US" sz="2400" dirty="0" err="1"/>
              <a:t>ou</a:t>
            </a:r>
            <a:r>
              <a:rPr lang="en-US" sz="2400" dirty="0"/>
              <a:t> “</a:t>
            </a:r>
            <a:r>
              <a:rPr lang="en-US" sz="2400" dirty="0" err="1"/>
              <a:t>moedas</a:t>
            </a:r>
            <a:r>
              <a:rPr lang="en-US" sz="2400" dirty="0"/>
              <a:t>”</a:t>
            </a:r>
          </a:p>
          <a:p>
            <a:pPr lvl="2"/>
            <a:endParaRPr lang="en-US" sz="1600" dirty="0"/>
          </a:p>
          <a:p>
            <a:r>
              <a:rPr lang="en-US" sz="2400" b="1" dirty="0"/>
              <a:t>Bitcoin</a:t>
            </a:r>
            <a:r>
              <a:rPr lang="en-US" sz="2400" dirty="0"/>
              <a:t>: A </a:t>
            </a:r>
            <a:r>
              <a:rPr lang="en-US" sz="2400" dirty="0" err="1"/>
              <a:t>primeira</a:t>
            </a:r>
            <a:r>
              <a:rPr lang="en-US" sz="2400" dirty="0"/>
              <a:t> e </a:t>
            </a:r>
            <a:r>
              <a:rPr lang="en-US" sz="2400" dirty="0" err="1"/>
              <a:t>mais</a:t>
            </a:r>
            <a:r>
              <a:rPr lang="en-US" sz="2400" dirty="0"/>
              <a:t> popular </a:t>
            </a:r>
            <a:r>
              <a:rPr lang="en-US" sz="2400" dirty="0" err="1"/>
              <a:t>criptomoeda</a:t>
            </a:r>
            <a:endParaRPr lang="en-US" sz="2400" dirty="0"/>
          </a:p>
          <a:p>
            <a:pPr lvl="1"/>
            <a:r>
              <a:rPr lang="en-US" sz="2000" dirty="0" err="1"/>
              <a:t>Criada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2008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pessoa</a:t>
            </a:r>
            <a:r>
              <a:rPr lang="en-US" sz="2000" dirty="0"/>
              <a:t> (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grupo</a:t>
            </a:r>
            <a:r>
              <a:rPr lang="en-US" sz="2000" dirty="0"/>
              <a:t>) de </a:t>
            </a:r>
            <a:r>
              <a:rPr lang="en-US" sz="2000" dirty="0" err="1"/>
              <a:t>nome</a:t>
            </a:r>
            <a:r>
              <a:rPr lang="en-US" sz="2000" dirty="0"/>
              <a:t> Satoshi </a:t>
            </a:r>
            <a:r>
              <a:rPr lang="en-US" sz="2000" dirty="0" err="1"/>
              <a:t>Makamoto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398520"/>
            <a:ext cx="5334000" cy="27736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B6ADC-23EA-A745-9795-8BAF25E2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49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loud 18">
            <a:extLst>
              <a:ext uri="{FF2B5EF4-FFF2-40B4-BE49-F238E27FC236}">
                <a16:creationId xmlns:a16="http://schemas.microsoft.com/office/drawing/2014/main" id="{C80C7C1A-5F2A-9049-AE60-9646FC358832}"/>
              </a:ext>
            </a:extLst>
          </p:cNvPr>
          <p:cNvSpPr/>
          <p:nvPr/>
        </p:nvSpPr>
        <p:spPr>
          <a:xfrm>
            <a:off x="3678706" y="2079281"/>
            <a:ext cx="1603248" cy="1371600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Bitcoin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A3CF82-E1FE-ED40-84EF-E8A58631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 Bitcoin, as </a:t>
            </a:r>
            <a:r>
              <a:rPr lang="en-US" dirty="0" err="1"/>
              <a:t>contas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anónimas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344DC9-23C4-D64F-AB49-366A17A56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95D30D-9661-BB4B-BAEC-45C8DD1F6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2FE04-0DA4-614C-A1D1-C8570C3C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30D01-EE7D-A942-A27C-8D9105D0A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0" r="32000" b="68085"/>
          <a:stretch/>
        </p:blipFill>
        <p:spPr>
          <a:xfrm>
            <a:off x="244786" y="4363896"/>
            <a:ext cx="137160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268342-74B7-4F42-A9F6-BD92AC1F3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45" b="67586"/>
          <a:stretch/>
        </p:blipFill>
        <p:spPr>
          <a:xfrm>
            <a:off x="6947338" y="4492122"/>
            <a:ext cx="1129862" cy="11608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4E584F-FD9B-954A-8961-12AE9D3B9321}"/>
              </a:ext>
            </a:extLst>
          </p:cNvPr>
          <p:cNvSpPr/>
          <p:nvPr/>
        </p:nvSpPr>
        <p:spPr>
          <a:xfrm>
            <a:off x="5575738" y="4236376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Loja </a:t>
            </a:r>
          </a:p>
          <a:p>
            <a:pPr algn="ctr"/>
            <a:r>
              <a:rPr lang="en-US" dirty="0"/>
              <a:t>online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3689B-069A-924A-85A0-F14F94D62273}"/>
              </a:ext>
            </a:extLst>
          </p:cNvPr>
          <p:cNvSpPr txBox="1"/>
          <p:nvPr/>
        </p:nvSpPr>
        <p:spPr>
          <a:xfrm>
            <a:off x="7329862" y="578752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B96290-784D-A94C-BD16-0DB902B74478}"/>
              </a:ext>
            </a:extLst>
          </p:cNvPr>
          <p:cNvSpPr txBox="1"/>
          <p:nvPr/>
        </p:nvSpPr>
        <p:spPr>
          <a:xfrm>
            <a:off x="622738" y="55589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706AD-1CC4-EB43-B70F-50E7CE50A58A}"/>
              </a:ext>
            </a:extLst>
          </p:cNvPr>
          <p:cNvSpPr/>
          <p:nvPr/>
        </p:nvSpPr>
        <p:spPr>
          <a:xfrm>
            <a:off x="1676400" y="4160520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Carteira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045F6B-4B0C-AA45-BF09-A88AA45F4F0E}"/>
              </a:ext>
            </a:extLst>
          </p:cNvPr>
          <p:cNvCxnSpPr/>
          <p:nvPr/>
        </p:nvCxnSpPr>
        <p:spPr>
          <a:xfrm flipV="1">
            <a:off x="2365248" y="3003594"/>
            <a:ext cx="1292352" cy="1068114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EF83E2-90A5-8E46-A8C9-67115567CCB2}"/>
              </a:ext>
            </a:extLst>
          </p:cNvPr>
          <p:cNvCxnSpPr>
            <a:cxnSpLocks/>
          </p:cNvCxnSpPr>
          <p:nvPr/>
        </p:nvCxnSpPr>
        <p:spPr>
          <a:xfrm>
            <a:off x="5145403" y="3110925"/>
            <a:ext cx="925929" cy="926061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B01286E-331C-D646-92FD-78C6A30D5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578156"/>
              </p:ext>
            </p:extLst>
          </p:nvPr>
        </p:nvGraphicFramePr>
        <p:xfrm>
          <a:off x="4700752" y="1482136"/>
          <a:ext cx="3429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877039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0360991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87973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2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0,02 BTC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961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159896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FF8B1F67-73DE-9E4C-9B44-5D84685AE4DC}"/>
              </a:ext>
            </a:extLst>
          </p:cNvPr>
          <p:cNvSpPr/>
          <p:nvPr/>
        </p:nvSpPr>
        <p:spPr>
          <a:xfrm>
            <a:off x="4700752" y="1482136"/>
            <a:ext cx="3429000" cy="1112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D4673B-FA4C-7C4E-8F87-3007A00314EE}"/>
              </a:ext>
            </a:extLst>
          </p:cNvPr>
          <p:cNvSpPr txBox="1"/>
          <p:nvPr/>
        </p:nvSpPr>
        <p:spPr>
          <a:xfrm>
            <a:off x="6042821" y="27291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Ledger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F4464F-4007-DF44-9CC4-AB74D480495E}"/>
              </a:ext>
            </a:extLst>
          </p:cNvPr>
          <p:cNvSpPr txBox="1"/>
          <p:nvPr/>
        </p:nvSpPr>
        <p:spPr>
          <a:xfrm>
            <a:off x="1941105" y="5713843"/>
            <a:ext cx="70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[x, X]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E75A01-D681-1849-B405-9D38C6604EB1}"/>
              </a:ext>
            </a:extLst>
          </p:cNvPr>
          <p:cNvSpPr txBox="1"/>
          <p:nvPr/>
        </p:nvSpPr>
        <p:spPr>
          <a:xfrm>
            <a:off x="5944700" y="5802868"/>
            <a:ext cx="60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[y Y]</a:t>
            </a:r>
          </a:p>
        </p:txBody>
      </p:sp>
    </p:spTree>
    <p:extLst>
      <p:ext uri="{BB962C8B-B14F-4D97-AF65-F5344CB8AC3E}">
        <p14:creationId xmlns:p14="http://schemas.microsoft.com/office/powerpoint/2010/main" val="2568355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Transacções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Bitcoin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881399" y="1219200"/>
            <a:ext cx="5034001" cy="4937760"/>
          </a:xfrm>
        </p:spPr>
        <p:txBody>
          <a:bodyPr>
            <a:normAutofit/>
          </a:bodyPr>
          <a:lstStyle/>
          <a:p>
            <a:pPr lvl="6"/>
            <a:endParaRPr lang="en-US" sz="1200" dirty="0"/>
          </a:p>
          <a:p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conta</a:t>
            </a:r>
            <a:r>
              <a:rPr lang="en-US" sz="2400" dirty="0"/>
              <a:t> </a:t>
            </a:r>
            <a:r>
              <a:rPr lang="en-US" sz="2400" dirty="0" err="1"/>
              <a:t>tem</a:t>
            </a:r>
            <a:r>
              <a:rPr lang="en-US" sz="2400" dirty="0"/>
              <a:t> um </a:t>
            </a:r>
            <a:r>
              <a:rPr lang="en-US" sz="2400" dirty="0" err="1"/>
              <a:t>endereço</a:t>
            </a:r>
            <a:r>
              <a:rPr lang="en-US" sz="2400" dirty="0"/>
              <a:t> que </a:t>
            </a:r>
            <a:r>
              <a:rPr lang="en-US" sz="2400" dirty="0" err="1"/>
              <a:t>está</a:t>
            </a:r>
            <a:r>
              <a:rPr lang="en-US" sz="2400" dirty="0"/>
              <a:t> </a:t>
            </a:r>
            <a:r>
              <a:rPr lang="en-US" sz="2400" dirty="0" err="1"/>
              <a:t>associada</a:t>
            </a:r>
            <a:r>
              <a:rPr lang="en-US" sz="2400" dirty="0"/>
              <a:t> a um par de </a:t>
            </a:r>
            <a:r>
              <a:rPr lang="en-US" sz="2400" dirty="0" err="1"/>
              <a:t>chaves</a:t>
            </a:r>
            <a:r>
              <a:rPr lang="en-US" sz="2400" dirty="0"/>
              <a:t> </a:t>
            </a:r>
            <a:r>
              <a:rPr lang="en-US" sz="2400" dirty="0" err="1"/>
              <a:t>assimétricas</a:t>
            </a:r>
            <a:r>
              <a:rPr lang="en-US" sz="2400" dirty="0"/>
              <a:t> para </a:t>
            </a:r>
            <a:r>
              <a:rPr lang="en-US" sz="2400" dirty="0" err="1"/>
              <a:t>assinar</a:t>
            </a:r>
            <a:r>
              <a:rPr lang="en-US" sz="2400" dirty="0"/>
              <a:t> </a:t>
            </a:r>
            <a:r>
              <a:rPr lang="en-US" sz="2400" dirty="0" err="1"/>
              <a:t>transacções</a:t>
            </a:r>
            <a:endParaRPr lang="en-US" sz="2400" dirty="0"/>
          </a:p>
          <a:p>
            <a:pPr lvl="1"/>
            <a:r>
              <a:rPr lang="en-US" sz="2000" dirty="0"/>
              <a:t>As </a:t>
            </a:r>
            <a:r>
              <a:rPr lang="en-US" sz="2000" dirty="0" err="1"/>
              <a:t>chaves</a:t>
            </a:r>
            <a:r>
              <a:rPr lang="en-US" sz="2000" dirty="0"/>
              <a:t> </a:t>
            </a:r>
            <a:r>
              <a:rPr lang="en-US" sz="2000" dirty="0" err="1"/>
              <a:t>públicas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utilizadas</a:t>
            </a:r>
            <a:r>
              <a:rPr lang="en-US" sz="2000" dirty="0"/>
              <a:t> para </a:t>
            </a:r>
            <a:r>
              <a:rPr lang="en-US" sz="2000" dirty="0" err="1"/>
              <a:t>identificar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endereços</a:t>
            </a:r>
            <a:r>
              <a:rPr lang="en-US" sz="2000" dirty="0"/>
              <a:t> das </a:t>
            </a:r>
            <a:r>
              <a:rPr lang="en-US" sz="2000" dirty="0" err="1"/>
              <a:t>contas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3500399" cy="419100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978458"/>
            <a:ext cx="4038600" cy="19651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B0AA1-1F46-F44E-B8CF-839E804D3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30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3820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O ledger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grafo</a:t>
            </a:r>
            <a:r>
              <a:rPr lang="en-US" dirty="0"/>
              <a:t> de </a:t>
            </a:r>
            <a:r>
              <a:rPr lang="en-US" dirty="0" err="1"/>
              <a:t>transacções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717095"/>
            <a:ext cx="4876800" cy="3997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1828800"/>
            <a:ext cx="2578100" cy="838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36E8B-5F9A-844F-A1CA-5AA4F46A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295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448" y="152400"/>
            <a:ext cx="8074152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O ledger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público</a:t>
            </a:r>
            <a:r>
              <a:rPr lang="en-US" dirty="0"/>
              <a:t> para que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possam</a:t>
            </a:r>
            <a:r>
              <a:rPr lang="en-US" dirty="0"/>
              <a:t> </a:t>
            </a:r>
            <a:r>
              <a:rPr lang="en-US" dirty="0" err="1"/>
              <a:t>verificar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" y="838200"/>
            <a:ext cx="7920184" cy="54451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841" y="1177925"/>
            <a:ext cx="2587861" cy="30240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926" y="4570295"/>
            <a:ext cx="2614858" cy="13320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BA8A5-2B88-CE48-BED5-D6F9CBE4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6C4021-4CC2-2645-A5B7-F29D2F487CA6}"/>
              </a:ext>
            </a:extLst>
          </p:cNvPr>
          <p:cNvSpPr txBox="1"/>
          <p:nvPr/>
        </p:nvSpPr>
        <p:spPr>
          <a:xfrm>
            <a:off x="6172200" y="3005078"/>
            <a:ext cx="266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 </a:t>
            </a:r>
            <a:r>
              <a:rPr lang="en-US" sz="2000" dirty="0" err="1"/>
              <a:t>chaves</a:t>
            </a:r>
            <a:r>
              <a:rPr lang="en-US" sz="2000" dirty="0"/>
              <a:t> </a:t>
            </a:r>
            <a:r>
              <a:rPr lang="en-US" sz="2000" dirty="0" err="1"/>
              <a:t>públicas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públicas</a:t>
            </a:r>
            <a:r>
              <a:rPr lang="en-US" sz="2000" dirty="0"/>
              <a:t>, para se </a:t>
            </a:r>
            <a:r>
              <a:rPr lang="en-US" sz="2000" dirty="0" err="1"/>
              <a:t>poder</a:t>
            </a:r>
            <a:r>
              <a:rPr lang="en-US" sz="2000" dirty="0"/>
              <a:t> </a:t>
            </a:r>
            <a:r>
              <a:rPr lang="en-US" sz="2000" dirty="0" err="1"/>
              <a:t>verificar</a:t>
            </a:r>
            <a:r>
              <a:rPr lang="en-US" sz="2000" dirty="0"/>
              <a:t> as </a:t>
            </a:r>
            <a:r>
              <a:rPr lang="en-US" sz="2000" dirty="0" err="1"/>
              <a:t>assinaturas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Mas as </a:t>
            </a:r>
            <a:r>
              <a:rPr lang="en-US" sz="2000" dirty="0" err="1"/>
              <a:t>identidades</a:t>
            </a:r>
            <a:r>
              <a:rPr lang="en-US" sz="2000" dirty="0"/>
              <a:t> das </a:t>
            </a:r>
            <a:r>
              <a:rPr lang="en-US" sz="2000" dirty="0" err="1"/>
              <a:t>pessoas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totalmente</a:t>
            </a:r>
            <a:r>
              <a:rPr lang="en-US" sz="2000" dirty="0"/>
              <a:t> </a:t>
            </a:r>
            <a:r>
              <a:rPr lang="en-US" sz="2000" dirty="0" err="1"/>
              <a:t>desconhecidas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8264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2971800"/>
            <a:ext cx="7543800" cy="1066800"/>
          </a:xfrm>
        </p:spPr>
        <p:txBody>
          <a:bodyPr>
            <a:normAutofit/>
          </a:bodyPr>
          <a:lstStyle/>
          <a:p>
            <a:r>
              <a:rPr lang="en-US" dirty="0" err="1"/>
              <a:t>Evitar</a:t>
            </a:r>
            <a:r>
              <a:rPr lang="en-US" dirty="0"/>
              <a:t> </a:t>
            </a:r>
            <a:r>
              <a:rPr lang="en-US" dirty="0" err="1"/>
              <a:t>intermediário</a:t>
            </a:r>
            <a:r>
              <a:rPr lang="en-US" dirty="0"/>
              <a:t> de total </a:t>
            </a:r>
            <a:r>
              <a:rPr lang="en-US" dirty="0" err="1"/>
              <a:t>confiança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51443C-AAA1-6844-9352-9EB23D4D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6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E99F-70AB-6B40-A593-9624A5EE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Importância</a:t>
            </a:r>
            <a:r>
              <a:rPr lang="en-US" dirty="0"/>
              <a:t> do </a:t>
            </a:r>
            <a:r>
              <a:rPr lang="en-US" dirty="0" err="1"/>
              <a:t>intermediário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05CB9F-8827-6445-85AC-B02AB4DB4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8DAF0-4FBB-7348-AB5E-1A4B06F9C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10116-C52A-FB4D-928A-7617A9679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ACD3D3-A261-334E-9BC1-2D366F6C4C8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Segurança</a:t>
            </a:r>
            <a:r>
              <a:rPr lang="en-US" dirty="0"/>
              <a:t> das </a:t>
            </a:r>
            <a:r>
              <a:rPr lang="en-US" dirty="0" err="1"/>
              <a:t>transacções</a:t>
            </a:r>
            <a:r>
              <a:rPr lang="en-US" dirty="0"/>
              <a:t> e do ledger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Credibilidade</a:t>
            </a:r>
            <a:r>
              <a:rPr lang="en-US" dirty="0"/>
              <a:t> do valor da </a:t>
            </a:r>
            <a:r>
              <a:rPr lang="en-US" dirty="0" err="1"/>
              <a:t>moeda</a:t>
            </a:r>
            <a:endParaRPr lang="en-US" dirty="0"/>
          </a:p>
          <a:p>
            <a:pPr lvl="1"/>
            <a:r>
              <a:rPr lang="en-US" dirty="0" err="1"/>
              <a:t>Geração</a:t>
            </a:r>
            <a:r>
              <a:rPr lang="en-US" dirty="0"/>
              <a:t> de </a:t>
            </a:r>
            <a:r>
              <a:rPr lang="en-US" dirty="0" err="1"/>
              <a:t>moeda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controlada</a:t>
            </a:r>
            <a:endParaRPr lang="en-US" dirty="0"/>
          </a:p>
          <a:p>
            <a:pPr lvl="1"/>
            <a:r>
              <a:rPr lang="en-US" dirty="0"/>
              <a:t>Valor da </a:t>
            </a:r>
            <a:r>
              <a:rPr lang="en-US" dirty="0" err="1"/>
              <a:t>moeda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com um </a:t>
            </a:r>
            <a:r>
              <a:rPr lang="en-US" dirty="0" err="1"/>
              <a:t>bem</a:t>
            </a:r>
            <a:r>
              <a:rPr lang="en-US" dirty="0"/>
              <a:t> real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F0616-C737-7D41-B77E-E19A69D01279}"/>
              </a:ext>
            </a:extLst>
          </p:cNvPr>
          <p:cNvSpPr/>
          <p:nvPr/>
        </p:nvSpPr>
        <p:spPr>
          <a:xfrm>
            <a:off x="778186" y="5410200"/>
            <a:ext cx="7641639" cy="6019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Solução</a:t>
            </a:r>
            <a:r>
              <a:rPr lang="en-US" sz="2400" dirty="0"/>
              <a:t> no </a:t>
            </a:r>
            <a:r>
              <a:rPr lang="en-US" sz="2400" dirty="0" err="1"/>
              <a:t>sistema</a:t>
            </a:r>
            <a:r>
              <a:rPr lang="en-US" sz="2400" dirty="0"/>
              <a:t> Bitcoin: </a:t>
            </a:r>
            <a:r>
              <a:rPr lang="en-US" sz="2400" dirty="0" err="1"/>
              <a:t>distribuição</a:t>
            </a:r>
            <a:r>
              <a:rPr lang="en-US" sz="2400" dirty="0"/>
              <a:t> e blockchain</a:t>
            </a:r>
          </a:p>
        </p:txBody>
      </p:sp>
    </p:spTree>
    <p:extLst>
      <p:ext uri="{BB962C8B-B14F-4D97-AF65-F5344CB8AC3E}">
        <p14:creationId xmlns:p14="http://schemas.microsoft.com/office/powerpoint/2010/main" val="2017937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DA54-287D-4C4D-8E37-C85FD9D6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Como </a:t>
            </a:r>
            <a:r>
              <a:rPr lang="en-US" dirty="0" err="1"/>
              <a:t>evitar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único</a:t>
            </a:r>
            <a:r>
              <a:rPr lang="en-US" dirty="0"/>
              <a:t> </a:t>
            </a:r>
            <a:r>
              <a:rPr lang="en-US" dirty="0" err="1"/>
              <a:t>mediador</a:t>
            </a:r>
            <a:r>
              <a:rPr lang="en-US" dirty="0"/>
              <a:t>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4F4EBE-DEEF-9647-A1AB-5C01B29CD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893D6-A8DA-944F-AD52-661F648A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977E3-ABBB-2C4E-B3A2-F27E9F55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39D6C33-DE44-D941-A9B9-71B0C3E2DD41}"/>
              </a:ext>
            </a:extLst>
          </p:cNvPr>
          <p:cNvSpPr/>
          <p:nvPr/>
        </p:nvSpPr>
        <p:spPr>
          <a:xfrm>
            <a:off x="1740060" y="1795719"/>
            <a:ext cx="5435878" cy="2166681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069165-9CCF-8141-A245-AED34286A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0" r="32000" b="68085"/>
          <a:stretch/>
        </p:blipFill>
        <p:spPr>
          <a:xfrm>
            <a:off x="473386" y="4440096"/>
            <a:ext cx="1371600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0297F-34D5-BD47-B314-77E15C57C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45" b="67586"/>
          <a:stretch/>
        </p:blipFill>
        <p:spPr>
          <a:xfrm>
            <a:off x="7175938" y="4568322"/>
            <a:ext cx="1129862" cy="11608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88E7DD-EA2F-0248-B4E1-97E24DA0812F}"/>
              </a:ext>
            </a:extLst>
          </p:cNvPr>
          <p:cNvSpPr/>
          <p:nvPr/>
        </p:nvSpPr>
        <p:spPr>
          <a:xfrm>
            <a:off x="5804338" y="4312576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Loja </a:t>
            </a:r>
          </a:p>
          <a:p>
            <a:pPr algn="ctr"/>
            <a:r>
              <a:rPr lang="en-US" dirty="0"/>
              <a:t>online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355AE7-5B70-D34C-9868-DC0660CA2EC7}"/>
              </a:ext>
            </a:extLst>
          </p:cNvPr>
          <p:cNvSpPr txBox="1"/>
          <p:nvPr/>
        </p:nvSpPr>
        <p:spPr>
          <a:xfrm>
            <a:off x="7558462" y="586372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9B72C1-D6CD-134D-9A6C-DAF75FB5E19F}"/>
              </a:ext>
            </a:extLst>
          </p:cNvPr>
          <p:cNvSpPr txBox="1"/>
          <p:nvPr/>
        </p:nvSpPr>
        <p:spPr>
          <a:xfrm>
            <a:off x="851338" y="56351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27C23E-1E0F-0145-BCF5-F1852C841A4D}"/>
              </a:ext>
            </a:extLst>
          </p:cNvPr>
          <p:cNvSpPr/>
          <p:nvPr/>
        </p:nvSpPr>
        <p:spPr>
          <a:xfrm>
            <a:off x="1905000" y="4236720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Carteira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E6F3F7-E4E3-3046-94E7-DF379961BE47}"/>
              </a:ext>
            </a:extLst>
          </p:cNvPr>
          <p:cNvCxnSpPr>
            <a:cxnSpLocks/>
          </p:cNvCxnSpPr>
          <p:nvPr/>
        </p:nvCxnSpPr>
        <p:spPr>
          <a:xfrm flipV="1">
            <a:off x="2593848" y="3527081"/>
            <a:ext cx="758952" cy="620827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81CFAC-5490-F44C-9AD2-9BA9D69ABD49}"/>
              </a:ext>
            </a:extLst>
          </p:cNvPr>
          <p:cNvCxnSpPr>
            <a:cxnSpLocks/>
          </p:cNvCxnSpPr>
          <p:nvPr/>
        </p:nvCxnSpPr>
        <p:spPr>
          <a:xfrm>
            <a:off x="5804338" y="3627790"/>
            <a:ext cx="635876" cy="553482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057C9A94-1697-AF48-B735-85442DB27E0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1945" y="1252045"/>
            <a:ext cx="8229600" cy="441915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O </a:t>
            </a:r>
            <a:r>
              <a:rPr lang="en-US" sz="2400" dirty="0" err="1"/>
              <a:t>sistema</a:t>
            </a:r>
            <a:r>
              <a:rPr lang="en-US" sz="2400" dirty="0"/>
              <a:t> Bitcoin </a:t>
            </a:r>
            <a:r>
              <a:rPr lang="en-US" sz="2400" dirty="0" err="1"/>
              <a:t>consiste</a:t>
            </a:r>
            <a:r>
              <a:rPr lang="en-US" sz="2400" dirty="0"/>
              <a:t> </a:t>
            </a:r>
            <a:r>
              <a:rPr lang="en-US" sz="2400" dirty="0" err="1"/>
              <a:t>numa</a:t>
            </a:r>
            <a:r>
              <a:rPr lang="en-US" sz="2400" dirty="0"/>
              <a:t> </a:t>
            </a:r>
            <a:r>
              <a:rPr lang="en-US" sz="2400" dirty="0" err="1"/>
              <a:t>rede</a:t>
            </a:r>
            <a:r>
              <a:rPr lang="en-US" sz="2400" dirty="0"/>
              <a:t> global de </a:t>
            </a:r>
            <a:r>
              <a:rPr lang="en-US" sz="2400" dirty="0" err="1"/>
              <a:t>servidores</a:t>
            </a:r>
            <a:r>
              <a:rPr lang="en-US" sz="2400" dirty="0"/>
              <a:t> </a:t>
            </a:r>
            <a:r>
              <a:rPr lang="en-US" sz="2400" dirty="0" err="1"/>
              <a:t>independentes</a:t>
            </a:r>
            <a:endParaRPr lang="en-US" sz="2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DA6D891-08A3-604C-B9ED-7B81FD366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806" y="3026699"/>
            <a:ext cx="441855" cy="6856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E0BC58-8612-AA47-A987-6FFD170E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372" y="2622572"/>
            <a:ext cx="441855" cy="6856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F874D4-5653-FA49-809C-F8F41233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622" y="1886055"/>
            <a:ext cx="441855" cy="6856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C56933-3F4C-1047-9881-047694DE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41" y="3197229"/>
            <a:ext cx="441855" cy="6856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470F9E-40E8-A04F-8A78-53B5F49DF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294" y="2034166"/>
            <a:ext cx="441855" cy="6856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6720F6-C94C-8F4E-9026-DA80F95CA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386" y="3038156"/>
            <a:ext cx="441855" cy="6856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212DE6-EEF7-1644-84A6-4B2C4B90E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83" y="1920956"/>
            <a:ext cx="441855" cy="6856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3F4228-611C-8043-87ED-3C63CFDE6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847" y="2565778"/>
            <a:ext cx="441855" cy="6856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BC2703D-98CD-574E-A36A-38DEA6911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502" y="1998306"/>
            <a:ext cx="441855" cy="68563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C3DFA39-267E-A445-AB97-E73856491F0E}"/>
              </a:ext>
            </a:extLst>
          </p:cNvPr>
          <p:cNvSpPr txBox="1"/>
          <p:nvPr/>
        </p:nvSpPr>
        <p:spPr>
          <a:xfrm>
            <a:off x="7585331" y="2127154"/>
            <a:ext cx="10743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Todos</a:t>
            </a:r>
            <a:endParaRPr lang="en-US" sz="2000" dirty="0"/>
          </a:p>
          <a:p>
            <a:r>
              <a:rPr lang="en-US" sz="2000" dirty="0" err="1"/>
              <a:t>mantêm</a:t>
            </a:r>
            <a:endParaRPr lang="en-US" sz="2000" dirty="0"/>
          </a:p>
          <a:p>
            <a:r>
              <a:rPr lang="en-US" sz="2000" dirty="0" err="1"/>
              <a:t>cópia</a:t>
            </a:r>
            <a:r>
              <a:rPr lang="en-US" sz="2000" dirty="0"/>
              <a:t> do</a:t>
            </a:r>
          </a:p>
          <a:p>
            <a:r>
              <a:rPr lang="en-US" sz="2000" dirty="0"/>
              <a:t>ledger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CAC0D4-BAD2-C34B-8DF8-D13197FF3736}"/>
              </a:ext>
            </a:extLst>
          </p:cNvPr>
          <p:cNvSpPr txBox="1"/>
          <p:nvPr/>
        </p:nvSpPr>
        <p:spPr>
          <a:xfrm>
            <a:off x="3824424" y="2750572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Rede Bitcoin</a:t>
            </a:r>
          </a:p>
        </p:txBody>
      </p:sp>
    </p:spTree>
    <p:extLst>
      <p:ext uri="{BB962C8B-B14F-4D97-AF65-F5344CB8AC3E}">
        <p14:creationId xmlns:p14="http://schemas.microsoft.com/office/powerpoint/2010/main" val="2106519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DA54-287D-4C4D-8E37-C85FD9D6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Como </a:t>
            </a:r>
            <a:r>
              <a:rPr lang="en-US" dirty="0" err="1"/>
              <a:t>evitar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único</a:t>
            </a:r>
            <a:r>
              <a:rPr lang="en-US" dirty="0"/>
              <a:t> </a:t>
            </a:r>
            <a:r>
              <a:rPr lang="en-US" dirty="0" err="1"/>
              <a:t>mediador</a:t>
            </a:r>
            <a:r>
              <a:rPr lang="en-US" dirty="0"/>
              <a:t>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4F4EBE-DEEF-9647-A1AB-5C01B29CD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893D6-A8DA-944F-AD52-661F648A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977E3-ABBB-2C4E-B3A2-F27E9F55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39D6C33-DE44-D941-A9B9-71B0C3E2DD41}"/>
              </a:ext>
            </a:extLst>
          </p:cNvPr>
          <p:cNvSpPr/>
          <p:nvPr/>
        </p:nvSpPr>
        <p:spPr>
          <a:xfrm>
            <a:off x="1740060" y="1795719"/>
            <a:ext cx="5435878" cy="2166681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069165-9CCF-8141-A245-AED34286A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0" r="32000" b="68085"/>
          <a:stretch/>
        </p:blipFill>
        <p:spPr>
          <a:xfrm>
            <a:off x="473386" y="4440096"/>
            <a:ext cx="1371600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0297F-34D5-BD47-B314-77E15C57C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45" b="67586"/>
          <a:stretch/>
        </p:blipFill>
        <p:spPr>
          <a:xfrm>
            <a:off x="7175938" y="4568322"/>
            <a:ext cx="1129862" cy="11608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88E7DD-EA2F-0248-B4E1-97E24DA0812F}"/>
              </a:ext>
            </a:extLst>
          </p:cNvPr>
          <p:cNvSpPr/>
          <p:nvPr/>
        </p:nvSpPr>
        <p:spPr>
          <a:xfrm>
            <a:off x="5804338" y="4312576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Loja </a:t>
            </a:r>
          </a:p>
          <a:p>
            <a:pPr algn="ctr"/>
            <a:r>
              <a:rPr lang="en-US" dirty="0"/>
              <a:t>online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355AE7-5B70-D34C-9868-DC0660CA2EC7}"/>
              </a:ext>
            </a:extLst>
          </p:cNvPr>
          <p:cNvSpPr txBox="1"/>
          <p:nvPr/>
        </p:nvSpPr>
        <p:spPr>
          <a:xfrm>
            <a:off x="7558462" y="586372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9B72C1-D6CD-134D-9A6C-DAF75FB5E19F}"/>
              </a:ext>
            </a:extLst>
          </p:cNvPr>
          <p:cNvSpPr txBox="1"/>
          <p:nvPr/>
        </p:nvSpPr>
        <p:spPr>
          <a:xfrm>
            <a:off x="851338" y="56351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27C23E-1E0F-0145-BCF5-F1852C841A4D}"/>
              </a:ext>
            </a:extLst>
          </p:cNvPr>
          <p:cNvSpPr/>
          <p:nvPr/>
        </p:nvSpPr>
        <p:spPr>
          <a:xfrm>
            <a:off x="1905000" y="4236720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Carteira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E6F3F7-E4E3-3046-94E7-DF379961BE47}"/>
              </a:ext>
            </a:extLst>
          </p:cNvPr>
          <p:cNvCxnSpPr>
            <a:cxnSpLocks/>
          </p:cNvCxnSpPr>
          <p:nvPr/>
        </p:nvCxnSpPr>
        <p:spPr>
          <a:xfrm flipV="1">
            <a:off x="2593848" y="3527081"/>
            <a:ext cx="758952" cy="620827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81CFAC-5490-F44C-9AD2-9BA9D69ABD49}"/>
              </a:ext>
            </a:extLst>
          </p:cNvPr>
          <p:cNvCxnSpPr>
            <a:cxnSpLocks/>
          </p:cNvCxnSpPr>
          <p:nvPr/>
        </p:nvCxnSpPr>
        <p:spPr>
          <a:xfrm>
            <a:off x="5804338" y="3627790"/>
            <a:ext cx="635876" cy="553482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057C9A94-1697-AF48-B735-85442DB27E0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1945" y="1252045"/>
            <a:ext cx="8229600" cy="441915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Basta</a:t>
            </a:r>
            <a:r>
              <a:rPr lang="en-US" sz="2400" dirty="0"/>
              <a:t> que 50% dos </a:t>
            </a:r>
            <a:r>
              <a:rPr lang="en-US" sz="2400" dirty="0" err="1"/>
              <a:t>servidores</a:t>
            </a:r>
            <a:r>
              <a:rPr lang="en-US" sz="2400" dirty="0"/>
              <a:t> bitcoin </a:t>
            </a:r>
            <a:r>
              <a:rPr lang="en-US" sz="2400" dirty="0" err="1"/>
              <a:t>sejam</a:t>
            </a:r>
            <a:r>
              <a:rPr lang="en-US" sz="2400" dirty="0"/>
              <a:t> </a:t>
            </a:r>
            <a:r>
              <a:rPr lang="en-US" sz="2400" dirty="0" err="1"/>
              <a:t>honestos</a:t>
            </a:r>
            <a:endParaRPr lang="en-US" sz="2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DA6D891-08A3-604C-B9ED-7B81FD366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806" y="3026699"/>
            <a:ext cx="441855" cy="6856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E0BC58-8612-AA47-A987-6FFD170E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372" y="2622572"/>
            <a:ext cx="441855" cy="6856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F874D4-5653-FA49-809C-F8F41233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622" y="1886055"/>
            <a:ext cx="441855" cy="6856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C56933-3F4C-1047-9881-047694DE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41" y="3197229"/>
            <a:ext cx="441855" cy="6856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470F9E-40E8-A04F-8A78-53B5F49DF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294" y="2034166"/>
            <a:ext cx="441855" cy="6856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6720F6-C94C-8F4E-9026-DA80F95CA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386" y="3038156"/>
            <a:ext cx="441855" cy="6856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212DE6-EEF7-1644-84A6-4B2C4B90E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83" y="1920956"/>
            <a:ext cx="441855" cy="6856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3F4228-611C-8043-87ED-3C63CFDE6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847" y="2565778"/>
            <a:ext cx="441855" cy="6856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BC2703D-98CD-574E-A36A-38DEA6911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502" y="1998306"/>
            <a:ext cx="441855" cy="68563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C3DFA39-267E-A445-AB97-E73856491F0E}"/>
              </a:ext>
            </a:extLst>
          </p:cNvPr>
          <p:cNvSpPr txBox="1"/>
          <p:nvPr/>
        </p:nvSpPr>
        <p:spPr>
          <a:xfrm>
            <a:off x="7467600" y="2127154"/>
            <a:ext cx="1483098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163CFF"/>
                </a:solidFill>
              </a:rPr>
              <a:t>Protocolo</a:t>
            </a:r>
            <a:endParaRPr lang="en-US" sz="2000" dirty="0">
              <a:solidFill>
                <a:srgbClr val="163CFF"/>
              </a:solidFill>
            </a:endParaRPr>
          </a:p>
          <a:p>
            <a:r>
              <a:rPr lang="en-US" sz="2000" dirty="0">
                <a:solidFill>
                  <a:srgbClr val="163CFF"/>
                </a:solidFill>
              </a:rPr>
              <a:t>de </a:t>
            </a:r>
            <a:r>
              <a:rPr lang="en-US" sz="2000" dirty="0" err="1">
                <a:solidFill>
                  <a:srgbClr val="163CFF"/>
                </a:solidFill>
              </a:rPr>
              <a:t>consenso</a:t>
            </a:r>
            <a:endParaRPr lang="en-US" sz="2000" dirty="0">
              <a:solidFill>
                <a:srgbClr val="163CFF"/>
              </a:solidFill>
            </a:endParaRPr>
          </a:p>
          <a:p>
            <a:r>
              <a:rPr lang="en-US" sz="2000" dirty="0" err="1">
                <a:solidFill>
                  <a:srgbClr val="163CFF"/>
                </a:solidFill>
              </a:rPr>
              <a:t>distribuído</a:t>
            </a:r>
            <a:endParaRPr lang="en-US" sz="2000" dirty="0">
              <a:solidFill>
                <a:srgbClr val="163CFF"/>
              </a:solidFill>
            </a:endParaRPr>
          </a:p>
          <a:p>
            <a:endParaRPr lang="en-US" sz="2000" dirty="0">
              <a:solidFill>
                <a:srgbClr val="163C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CAC0D4-BAD2-C34B-8DF8-D13197FF3736}"/>
              </a:ext>
            </a:extLst>
          </p:cNvPr>
          <p:cNvSpPr txBox="1"/>
          <p:nvPr/>
        </p:nvSpPr>
        <p:spPr>
          <a:xfrm>
            <a:off x="3824424" y="2750572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Rede Bitcoin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357584-3E5D-3C4B-92A3-D667CAF09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61" y="2649349"/>
            <a:ext cx="473812" cy="4738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76D6AC0-223E-F948-A2B2-D302BF27C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188" y="2065640"/>
            <a:ext cx="473812" cy="4738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AB21052-963B-2D42-89B9-E0367A208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439" y="2713583"/>
            <a:ext cx="473812" cy="4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85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DF6C0-D686-F647-91BB-CDB1550C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garantir</a:t>
            </a:r>
            <a:r>
              <a:rPr lang="en-US" dirty="0"/>
              <a:t> a </a:t>
            </a:r>
            <a:r>
              <a:rPr lang="en-US" dirty="0" err="1"/>
              <a:t>segurança</a:t>
            </a:r>
            <a:r>
              <a:rPr lang="en-US" dirty="0"/>
              <a:t> do ledger?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666F4-5061-7E4F-B70E-41E56200A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579852-F96C-5A4C-AA14-D39C9EE24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39DF3-9CF7-2B49-918B-C7ACE36E5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B61A28-EC8A-C347-8690-B936813215A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lvl="7"/>
            <a:endParaRPr lang="en-US" dirty="0"/>
          </a:p>
          <a:p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, que o ledger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alterado</a:t>
            </a:r>
            <a:r>
              <a:rPr lang="en-US" dirty="0"/>
              <a:t> 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actualizado</a:t>
            </a:r>
            <a:r>
              <a:rPr lang="en-US" dirty="0"/>
              <a:t> </a:t>
            </a:r>
            <a:r>
              <a:rPr lang="en-US" dirty="0" err="1"/>
              <a:t>correctamente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transacção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Que um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gasta</a:t>
            </a:r>
            <a:r>
              <a:rPr lang="en-US" dirty="0"/>
              <a:t> o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dinheiro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do que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incremento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dinheiro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en-US" dirty="0"/>
              <a:t>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apague</a:t>
            </a:r>
            <a:r>
              <a:rPr lang="en-US" dirty="0"/>
              <a:t> </a:t>
            </a:r>
            <a:r>
              <a:rPr lang="en-US" dirty="0" err="1"/>
              <a:t>transacções</a:t>
            </a:r>
            <a:r>
              <a:rPr lang="en-US" dirty="0"/>
              <a:t> </a:t>
            </a:r>
            <a:r>
              <a:rPr lang="en-US" dirty="0" err="1"/>
              <a:t>passadas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E que o ledger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igual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a </a:t>
            </a:r>
            <a:r>
              <a:rPr lang="en-US" dirty="0" err="1"/>
              <a:t>rede</a:t>
            </a:r>
            <a:r>
              <a:rPr lang="en-US" dirty="0"/>
              <a:t> de </a:t>
            </a:r>
            <a:r>
              <a:rPr lang="en-US" dirty="0" err="1"/>
              <a:t>servidores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88915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E292F-162C-EC48-A10A-B5B9A8B2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279E6-F9CB-A046-B7B5-2C3F4161D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95C45-DCF4-404C-AA87-3C3756746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B615B-2712-D049-8CB9-8D8E7FE4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6F6DD-1DDC-8D46-B16F-CA649DCCB35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As </a:t>
            </a:r>
            <a:r>
              <a:rPr lang="en-US" dirty="0" err="1"/>
              <a:t>transacções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guardadas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de dados </a:t>
            </a: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b="1" dirty="0"/>
              <a:t>blockchain</a:t>
            </a:r>
          </a:p>
          <a:p>
            <a:pPr lvl="1"/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alterar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blocos</a:t>
            </a:r>
            <a:r>
              <a:rPr lang="en-US" dirty="0"/>
              <a:t> do </a:t>
            </a:r>
            <a:r>
              <a:rPr lang="en-US" dirty="0" err="1"/>
              <a:t>passado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566C83-8069-294B-822B-ADE1D213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8" y="3200666"/>
            <a:ext cx="8305800" cy="205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7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8074152" cy="914400"/>
          </a:xfrm>
        </p:spPr>
        <p:txBody>
          <a:bodyPr>
            <a:normAutofit/>
          </a:bodyPr>
          <a:lstStyle/>
          <a:p>
            <a:r>
              <a:rPr lang="en-US" dirty="0"/>
              <a:t>Bitcoin: A </a:t>
            </a:r>
            <a:r>
              <a:rPr lang="en-US" dirty="0" err="1"/>
              <a:t>criptomoeda</a:t>
            </a:r>
            <a:r>
              <a:rPr lang="en-US" dirty="0"/>
              <a:t> da Dark Web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189755-C735-CF42-95B9-DD1EDB2D8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676400"/>
            <a:ext cx="2853341" cy="43561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52155-954D-D84A-8DF6-5A9FEAB0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6D6AA-2002-9846-8CAD-7C89175F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B0BCD8-3036-8142-AB00-D875A54FB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1" y="1752600"/>
            <a:ext cx="578512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92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E292F-162C-EC48-A10A-B5B9A8B2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279E6-F9CB-A046-B7B5-2C3F4161D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95C45-DCF4-404C-AA87-3C3756746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B615B-2712-D049-8CB9-8D8E7FE4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6F6DD-1DDC-8D46-B16F-CA649DCCB35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As </a:t>
            </a:r>
            <a:r>
              <a:rPr lang="en-US" dirty="0" err="1"/>
              <a:t>transacções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guardadas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de dados </a:t>
            </a: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b="1" dirty="0"/>
              <a:t>blockchain</a:t>
            </a:r>
          </a:p>
          <a:p>
            <a:pPr lvl="1"/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alterar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blocos</a:t>
            </a:r>
            <a:r>
              <a:rPr lang="en-US" dirty="0"/>
              <a:t> do </a:t>
            </a:r>
            <a:r>
              <a:rPr lang="en-US" dirty="0" err="1"/>
              <a:t>passado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566C83-8069-294B-822B-ADE1D213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8" y="3200666"/>
            <a:ext cx="8305800" cy="20571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307622-230A-8346-9570-3E88A48B0939}"/>
              </a:ext>
            </a:extLst>
          </p:cNvPr>
          <p:cNvSpPr/>
          <p:nvPr/>
        </p:nvSpPr>
        <p:spPr>
          <a:xfrm>
            <a:off x="778186" y="5410200"/>
            <a:ext cx="7641639" cy="6019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Como </a:t>
            </a:r>
            <a:r>
              <a:rPr lang="en-US" sz="2400" dirty="0" err="1"/>
              <a:t>controlar</a:t>
            </a:r>
            <a:r>
              <a:rPr lang="en-US" sz="2400" dirty="0"/>
              <a:t> a </a:t>
            </a:r>
            <a:r>
              <a:rPr lang="en-US" sz="2400" dirty="0" err="1"/>
              <a:t>geração</a:t>
            </a:r>
            <a:r>
              <a:rPr lang="en-US" sz="2400" dirty="0"/>
              <a:t> de </a:t>
            </a:r>
            <a:r>
              <a:rPr lang="en-US" sz="2400" dirty="0" err="1"/>
              <a:t>moeda</a:t>
            </a:r>
            <a:r>
              <a:rPr lang="en-US" sz="2400" dirty="0"/>
              <a:t> e de valor?</a:t>
            </a:r>
          </a:p>
        </p:txBody>
      </p:sp>
    </p:spTree>
    <p:extLst>
      <p:ext uri="{BB962C8B-B14F-4D97-AF65-F5344CB8AC3E}">
        <p14:creationId xmlns:p14="http://schemas.microsoft.com/office/powerpoint/2010/main" val="990507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B222-F0EF-8048-83E9-A47FDCC6E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Mineradores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FF282-94C3-8947-9A67-EE018EB92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27606-2319-CE43-B3AE-BB097454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40862-BEB8-884F-AEB8-A58F318D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0E710-D00F-B84B-8673-B6C0CEA636D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37760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Mineração</a:t>
            </a:r>
            <a:r>
              <a:rPr lang="en-US" sz="2400" dirty="0"/>
              <a:t> </a:t>
            </a:r>
            <a:r>
              <a:rPr lang="en-US" sz="2400" dirty="0" err="1"/>
              <a:t>é</a:t>
            </a:r>
            <a:r>
              <a:rPr lang="en-US" sz="2400" dirty="0"/>
              <a:t> o </a:t>
            </a:r>
            <a:r>
              <a:rPr lang="en-US" sz="2400" dirty="0" err="1"/>
              <a:t>processo</a:t>
            </a:r>
            <a:r>
              <a:rPr lang="en-US" sz="2400" dirty="0"/>
              <a:t> </a:t>
            </a:r>
            <a:r>
              <a:rPr lang="en-US" sz="2400" dirty="0" err="1"/>
              <a:t>pelo</a:t>
            </a:r>
            <a:r>
              <a:rPr lang="en-US" sz="2400" dirty="0"/>
              <a:t> </a:t>
            </a:r>
            <a:r>
              <a:rPr lang="en-US" sz="2400" dirty="0" err="1"/>
              <a:t>qual</a:t>
            </a:r>
            <a:r>
              <a:rPr lang="en-US" sz="2400" dirty="0"/>
              <a:t> </a:t>
            </a:r>
            <a:r>
              <a:rPr lang="en-US" sz="2400" dirty="0" err="1"/>
              <a:t>novas</a:t>
            </a:r>
            <a:r>
              <a:rPr lang="en-US" sz="2400" dirty="0"/>
              <a:t> bitcoins </a:t>
            </a:r>
            <a:r>
              <a:rPr lang="en-US" sz="2400" dirty="0" err="1"/>
              <a:t>são</a:t>
            </a:r>
            <a:r>
              <a:rPr lang="en-US" sz="2400" dirty="0"/>
              <a:t> </a:t>
            </a:r>
            <a:r>
              <a:rPr lang="en-US" sz="2400" dirty="0" err="1"/>
              <a:t>adicionadas</a:t>
            </a:r>
            <a:r>
              <a:rPr lang="en-US" sz="2400" dirty="0"/>
              <a:t> </a:t>
            </a:r>
            <a:r>
              <a:rPr lang="en-US" sz="2400" dirty="0" err="1"/>
              <a:t>ao</a:t>
            </a:r>
            <a:r>
              <a:rPr lang="en-US" sz="2400" dirty="0"/>
              <a:t> </a:t>
            </a:r>
            <a:r>
              <a:rPr lang="en-US" sz="2400" dirty="0" err="1"/>
              <a:t>sistema</a:t>
            </a:r>
            <a:r>
              <a:rPr lang="en-US" sz="2400" dirty="0"/>
              <a:t>, </a:t>
            </a:r>
            <a:r>
              <a:rPr lang="en-US" sz="2400" dirty="0" err="1"/>
              <a:t>isto</a:t>
            </a:r>
            <a:r>
              <a:rPr lang="en-US" sz="2400" dirty="0"/>
              <a:t> </a:t>
            </a:r>
            <a:r>
              <a:rPr lang="en-US" sz="2400" dirty="0" err="1"/>
              <a:t>é</a:t>
            </a:r>
            <a:r>
              <a:rPr lang="en-US" sz="2400" dirty="0"/>
              <a:t>, </a:t>
            </a:r>
            <a:r>
              <a:rPr lang="en-US" sz="2400" dirty="0" err="1"/>
              <a:t>criadas</a:t>
            </a:r>
            <a:endParaRPr lang="en-US" sz="2400" dirty="0"/>
          </a:p>
          <a:p>
            <a:r>
              <a:rPr lang="en-US" sz="2400" b="1" dirty="0" err="1"/>
              <a:t>Mineradores</a:t>
            </a:r>
            <a:r>
              <a:rPr lang="en-US" sz="2400" dirty="0"/>
              <a:t> </a:t>
            </a:r>
            <a:r>
              <a:rPr lang="en-US" sz="2400" dirty="0" err="1"/>
              <a:t>contribuem</a:t>
            </a:r>
            <a:r>
              <a:rPr lang="en-US" sz="2400" dirty="0"/>
              <a:t> com </a:t>
            </a:r>
            <a:r>
              <a:rPr lang="en-US" sz="2400" dirty="0" err="1"/>
              <a:t>computação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troca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oportunidade</a:t>
            </a:r>
            <a:r>
              <a:rPr lang="en-US" sz="2400" dirty="0"/>
              <a:t> de </a:t>
            </a:r>
            <a:r>
              <a:rPr lang="en-US" sz="2400" dirty="0" err="1"/>
              <a:t>serem</a:t>
            </a:r>
            <a:r>
              <a:rPr lang="en-US" sz="2400" dirty="0"/>
              <a:t> </a:t>
            </a:r>
            <a:r>
              <a:rPr lang="en-US" sz="2400" dirty="0" err="1"/>
              <a:t>premiados</a:t>
            </a:r>
            <a:r>
              <a:rPr lang="en-US" sz="2400" dirty="0"/>
              <a:t> com </a:t>
            </a:r>
            <a:r>
              <a:rPr lang="en-US" sz="2400" dirty="0" err="1"/>
              <a:t>uma</a:t>
            </a:r>
            <a:r>
              <a:rPr lang="en-US" sz="2400" dirty="0"/>
              <a:t> bitcoin</a:t>
            </a:r>
            <a:endParaRPr lang="en-US" sz="2400" u="sng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00D235-6B99-9940-A0F6-BF7C6A29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989017"/>
            <a:ext cx="4572000" cy="3167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EA28B0-5EA9-ED41-A177-5BE0CB7350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6600" y="4724400"/>
            <a:ext cx="2057400" cy="143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62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mineradores</a:t>
            </a:r>
            <a:r>
              <a:rPr lang="en-US" dirty="0"/>
              <a:t> </a:t>
            </a:r>
            <a:r>
              <a:rPr lang="en-US" dirty="0" err="1"/>
              <a:t>constroem</a:t>
            </a:r>
            <a:r>
              <a:rPr lang="en-US" dirty="0"/>
              <a:t> a blockchain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-76200" y="1828800"/>
            <a:ext cx="3733800" cy="4673600"/>
          </a:xfrm>
        </p:spPr>
        <p:txBody>
          <a:bodyPr>
            <a:normAutofit/>
          </a:bodyPr>
          <a:lstStyle/>
          <a:p>
            <a:pPr lvl="1"/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mineradores</a:t>
            </a:r>
            <a:r>
              <a:rPr lang="en-US" dirty="0"/>
              <a:t> </a:t>
            </a:r>
            <a:r>
              <a:rPr lang="en-US" dirty="0" err="1"/>
              <a:t>obtém</a:t>
            </a:r>
            <a:r>
              <a:rPr lang="en-US" dirty="0"/>
              <a:t> </a:t>
            </a:r>
            <a:r>
              <a:rPr lang="en-US" dirty="0" err="1"/>
              <a:t>transacções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confirmadas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Criam</a:t>
            </a:r>
            <a:r>
              <a:rPr lang="en-US" dirty="0"/>
              <a:t> </a:t>
            </a:r>
            <a:r>
              <a:rPr lang="en-US" dirty="0" err="1"/>
              <a:t>blocos</a:t>
            </a:r>
            <a:r>
              <a:rPr lang="en-US" dirty="0"/>
              <a:t> e </a:t>
            </a:r>
            <a:r>
              <a:rPr lang="en-US" dirty="0" err="1"/>
              <a:t>enviam</a:t>
            </a:r>
            <a:r>
              <a:rPr lang="en-US" dirty="0"/>
              <a:t> </a:t>
            </a:r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blocos</a:t>
            </a:r>
            <a:r>
              <a:rPr lang="en-US" dirty="0"/>
              <a:t> para </a:t>
            </a:r>
            <a:r>
              <a:rPr lang="en-US" dirty="0" err="1"/>
              <a:t>toda</a:t>
            </a:r>
            <a:r>
              <a:rPr lang="en-US" dirty="0"/>
              <a:t> a </a:t>
            </a:r>
            <a:r>
              <a:rPr lang="en-US" dirty="0" err="1"/>
              <a:t>rede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Mas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eleito</a:t>
            </a:r>
            <a:r>
              <a:rPr lang="en-US" dirty="0"/>
              <a:t> um </a:t>
            </a:r>
            <a:r>
              <a:rPr lang="en-US" dirty="0" err="1"/>
              <a:t>bloco</a:t>
            </a:r>
            <a:r>
              <a:rPr lang="en-US" dirty="0"/>
              <a:t> </a:t>
            </a:r>
            <a:r>
              <a:rPr lang="en-US" dirty="0" err="1"/>
              <a:t>válido</a:t>
            </a:r>
            <a:r>
              <a:rPr lang="en-US" dirty="0"/>
              <a:t> para </a:t>
            </a:r>
            <a:r>
              <a:rPr lang="en-US" dirty="0" err="1"/>
              <a:t>encabeçar</a:t>
            </a:r>
            <a:r>
              <a:rPr lang="en-US" dirty="0"/>
              <a:t> a block chain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988" y="1981200"/>
            <a:ext cx="5081812" cy="4155440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198790" y="1191020"/>
            <a:ext cx="8945210" cy="14279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</a:t>
            </a:r>
            <a:r>
              <a:rPr lang="en-US" dirty="0" err="1"/>
              <a:t>transacções</a:t>
            </a:r>
            <a:r>
              <a:rPr lang="en-US" dirty="0"/>
              <a:t> </a:t>
            </a:r>
            <a:r>
              <a:rPr lang="en-US" dirty="0" err="1"/>
              <a:t>submetidas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imediatamente</a:t>
            </a:r>
            <a:r>
              <a:rPr lang="en-US" dirty="0"/>
              <a:t> </a:t>
            </a:r>
            <a:r>
              <a:rPr lang="en-US" dirty="0" err="1"/>
              <a:t>aceites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D103ED-2132-C44E-993C-C3DFF38B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723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Controlo</a:t>
            </a:r>
            <a:r>
              <a:rPr lang="en-US" dirty="0"/>
              <a:t> de valor </a:t>
            </a:r>
            <a:r>
              <a:rPr lang="en-US" dirty="0" err="1"/>
              <a:t>através</a:t>
            </a:r>
            <a:r>
              <a:rPr lang="en-US" dirty="0"/>
              <a:t> de </a:t>
            </a:r>
            <a:r>
              <a:rPr lang="en-US" i="1" dirty="0"/>
              <a:t>proof-of-work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229600" cy="2362200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Gerar</a:t>
            </a:r>
            <a:r>
              <a:rPr lang="en-US" dirty="0"/>
              <a:t> um </a:t>
            </a:r>
            <a:r>
              <a:rPr lang="en-US" dirty="0" err="1"/>
              <a:t>bloco</a:t>
            </a:r>
            <a:r>
              <a:rPr lang="en-US" dirty="0"/>
              <a:t> </a:t>
            </a:r>
            <a:r>
              <a:rPr lang="en-US" dirty="0" err="1"/>
              <a:t>implica</a:t>
            </a:r>
            <a:r>
              <a:rPr lang="en-US" dirty="0"/>
              <a:t> resolver um </a:t>
            </a:r>
            <a:r>
              <a:rPr lang="en-US" dirty="0" err="1"/>
              <a:t>desafio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</a:t>
            </a: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algoritmo</a:t>
            </a:r>
            <a:r>
              <a:rPr lang="en-US" dirty="0"/>
              <a:t> de hash</a:t>
            </a:r>
            <a:endParaRPr lang="en-US" b="1" dirty="0"/>
          </a:p>
          <a:p>
            <a:pPr lvl="1"/>
            <a:r>
              <a:rPr lang="en-US" dirty="0" err="1"/>
              <a:t>Mineradores</a:t>
            </a:r>
            <a:r>
              <a:rPr lang="en-US" dirty="0"/>
              <a:t> </a:t>
            </a:r>
            <a:r>
              <a:rPr lang="en-US" dirty="0" err="1"/>
              <a:t>competem</a:t>
            </a:r>
            <a:r>
              <a:rPr lang="en-US" dirty="0"/>
              <a:t> para resolver o </a:t>
            </a:r>
            <a:r>
              <a:rPr lang="en-US" dirty="0" err="1"/>
              <a:t>problema</a:t>
            </a:r>
            <a:r>
              <a:rPr lang="en-US" dirty="0"/>
              <a:t> e </a:t>
            </a:r>
            <a:r>
              <a:rPr lang="en-US" dirty="0" err="1"/>
              <a:t>obtém</a:t>
            </a:r>
            <a:r>
              <a:rPr lang="en-US" dirty="0"/>
              <a:t> </a:t>
            </a:r>
            <a:r>
              <a:rPr lang="en-US" dirty="0" err="1"/>
              <a:t>recompensa</a:t>
            </a:r>
            <a:r>
              <a:rPr lang="en-US" dirty="0"/>
              <a:t> </a:t>
            </a:r>
            <a:r>
              <a:rPr lang="en-US" dirty="0" err="1"/>
              <a:t>quem</a:t>
            </a:r>
            <a:r>
              <a:rPr lang="en-US" dirty="0"/>
              <a:t> o resolver </a:t>
            </a:r>
            <a:r>
              <a:rPr lang="en-US" dirty="0" err="1"/>
              <a:t>primeiro</a:t>
            </a:r>
            <a:endParaRPr lang="en-US" dirty="0"/>
          </a:p>
          <a:p>
            <a:pPr lvl="1"/>
            <a:r>
              <a:rPr lang="en-US" dirty="0"/>
              <a:t>A </a:t>
            </a:r>
            <a:r>
              <a:rPr lang="en-US" dirty="0" err="1"/>
              <a:t>solução</a:t>
            </a:r>
            <a:r>
              <a:rPr lang="en-US" dirty="0"/>
              <a:t> para o </a:t>
            </a:r>
            <a:r>
              <a:rPr lang="en-US" dirty="0" err="1"/>
              <a:t>problema</a:t>
            </a:r>
            <a:r>
              <a:rPr lang="en-US" dirty="0"/>
              <a:t> (</a:t>
            </a:r>
            <a:r>
              <a:rPr lang="en-US" b="1" dirty="0"/>
              <a:t>Proof-of-Work</a:t>
            </a:r>
            <a:r>
              <a:rPr lang="en-US" dirty="0"/>
              <a:t>)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incluída</a:t>
            </a:r>
            <a:r>
              <a:rPr lang="en-US" dirty="0"/>
              <a:t> no </a:t>
            </a:r>
            <a:r>
              <a:rPr lang="en-US" dirty="0" err="1"/>
              <a:t>bloco</a:t>
            </a:r>
            <a:r>
              <a:rPr lang="en-US" dirty="0"/>
              <a:t> e serve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prova</a:t>
            </a:r>
            <a:r>
              <a:rPr lang="en-US" dirty="0"/>
              <a:t> de que o </a:t>
            </a:r>
            <a:r>
              <a:rPr lang="en-US" dirty="0" err="1"/>
              <a:t>minerador</a:t>
            </a:r>
            <a:r>
              <a:rPr lang="en-US" dirty="0"/>
              <a:t> </a:t>
            </a:r>
            <a:r>
              <a:rPr lang="en-US" dirty="0" err="1"/>
              <a:t>resolveu</a:t>
            </a:r>
            <a:r>
              <a:rPr lang="en-US" dirty="0"/>
              <a:t> o </a:t>
            </a:r>
            <a:r>
              <a:rPr lang="en-US" dirty="0" err="1"/>
              <a:t>problema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552" y="4304114"/>
            <a:ext cx="4675048" cy="2052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550" y="3657600"/>
            <a:ext cx="609600" cy="60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0400" y="3886200"/>
            <a:ext cx="100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Miner 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657600"/>
            <a:ext cx="609600" cy="609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67450" y="3886200"/>
            <a:ext cx="100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Miner 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91" y="3657600"/>
            <a:ext cx="609600" cy="609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11641" y="3886200"/>
            <a:ext cx="100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Miner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2351" y="36970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Reward goes to: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4D1A1-AE94-C949-A296-4CE149A7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87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geração</a:t>
            </a:r>
            <a:r>
              <a:rPr lang="en-US" dirty="0"/>
              <a:t> de um </a:t>
            </a:r>
            <a:r>
              <a:rPr lang="en-US" dirty="0" err="1"/>
              <a:t>bloco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610600" cy="5137150"/>
          </a:xfrm>
        </p:spPr>
        <p:txBody>
          <a:bodyPr>
            <a:normAutofit/>
          </a:bodyPr>
          <a:lstStyle/>
          <a:p>
            <a:r>
              <a:rPr lang="en-US" sz="2400" b="1" dirty="0"/>
              <a:t>Proof of work</a:t>
            </a:r>
            <a:r>
              <a:rPr lang="en-US" sz="2400" dirty="0"/>
              <a:t>: </a:t>
            </a:r>
            <a:r>
              <a:rPr lang="en-US" sz="2400" dirty="0" err="1"/>
              <a:t>Encontrar</a:t>
            </a:r>
            <a:r>
              <a:rPr lang="en-US" sz="2400" dirty="0"/>
              <a:t> um nonce e </a:t>
            </a:r>
            <a:r>
              <a:rPr lang="en-US" sz="2400" dirty="0" err="1"/>
              <a:t>calcular</a:t>
            </a:r>
            <a:r>
              <a:rPr lang="en-US" sz="2400" dirty="0"/>
              <a:t> a hash de </a:t>
            </a:r>
            <a:r>
              <a:rPr lang="en-US" sz="2400" dirty="0" err="1"/>
              <a:t>todo</a:t>
            </a:r>
            <a:r>
              <a:rPr lang="en-US" sz="2400" dirty="0"/>
              <a:t> o block </a:t>
            </a:r>
            <a:r>
              <a:rPr lang="en-US" sz="2400" dirty="0" err="1"/>
              <a:t>até</a:t>
            </a:r>
            <a:r>
              <a:rPr lang="en-US" sz="2400" dirty="0"/>
              <a:t> </a:t>
            </a:r>
            <a:r>
              <a:rPr lang="en-US" sz="2400" dirty="0" err="1"/>
              <a:t>ter</a:t>
            </a:r>
            <a:r>
              <a:rPr lang="en-US" sz="2400" dirty="0"/>
              <a:t> </a:t>
            </a:r>
            <a:r>
              <a:rPr lang="en-US" sz="2400" dirty="0" err="1"/>
              <a:t>resultado</a:t>
            </a:r>
            <a:r>
              <a:rPr lang="en-US" sz="2400" dirty="0"/>
              <a:t> com 32 zeros no </a:t>
            </a:r>
            <a:r>
              <a:rPr lang="en-US" sz="2400" dirty="0" err="1"/>
              <a:t>início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4"/>
            <a:endParaRPr lang="en-US" sz="1200" dirty="0"/>
          </a:p>
          <a:p>
            <a:r>
              <a:rPr lang="en-US" sz="2400" dirty="0"/>
              <a:t>Se </a:t>
            </a:r>
            <a:r>
              <a:rPr lang="en-US" sz="2400" dirty="0" err="1"/>
              <a:t>solução</a:t>
            </a:r>
            <a:r>
              <a:rPr lang="en-US" sz="2400" dirty="0"/>
              <a:t> </a:t>
            </a:r>
            <a:r>
              <a:rPr lang="en-US" sz="2400" dirty="0" err="1"/>
              <a:t>encontrada</a:t>
            </a:r>
            <a:r>
              <a:rPr lang="en-US" sz="2400" dirty="0"/>
              <a:t>, broadcast para </a:t>
            </a:r>
            <a:r>
              <a:rPr lang="en-US" sz="2400" dirty="0" err="1"/>
              <a:t>toda</a:t>
            </a:r>
            <a:r>
              <a:rPr lang="en-US" sz="2400" dirty="0"/>
              <a:t> a </a:t>
            </a:r>
            <a:r>
              <a:rPr lang="en-US" sz="2400" dirty="0" err="1"/>
              <a:t>rede</a:t>
            </a:r>
            <a:endParaRPr lang="en-US" sz="2400" dirty="0"/>
          </a:p>
          <a:p>
            <a:pPr lvl="1"/>
            <a:r>
              <a:rPr lang="en-US" sz="2000" dirty="0"/>
              <a:t>A </a:t>
            </a:r>
            <a:r>
              <a:rPr lang="en-US" sz="2000" dirty="0" err="1"/>
              <a:t>cadeia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longa </a:t>
            </a:r>
            <a:r>
              <a:rPr lang="en-US" sz="2000" dirty="0" err="1"/>
              <a:t>é</a:t>
            </a:r>
            <a:r>
              <a:rPr lang="en-US" sz="2000" dirty="0"/>
              <a:t> a </a:t>
            </a:r>
            <a:r>
              <a:rPr lang="en-US" sz="2000" dirty="0" err="1"/>
              <a:t>considerada</a:t>
            </a:r>
            <a:r>
              <a:rPr lang="en-US" sz="2000" dirty="0"/>
              <a:t> </a:t>
            </a:r>
            <a:r>
              <a:rPr lang="en-US" sz="2000" dirty="0" err="1"/>
              <a:t>válida</a:t>
            </a:r>
            <a:endParaRPr lang="en-US" sz="2000" dirty="0"/>
          </a:p>
          <a:p>
            <a:pPr lvl="1"/>
            <a:r>
              <a:rPr lang="en-US" sz="2000" dirty="0"/>
              <a:t>Double spending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evitado</a:t>
            </a:r>
            <a:r>
              <a:rPr lang="en-US" sz="2000" dirty="0"/>
              <a:t> </a:t>
            </a:r>
            <a:r>
              <a:rPr lang="en-US" sz="2000" dirty="0" err="1"/>
              <a:t>porque</a:t>
            </a:r>
            <a:r>
              <a:rPr lang="en-US" sz="2000" dirty="0"/>
              <a:t> </a:t>
            </a:r>
            <a:r>
              <a:rPr lang="en-US" sz="2000" dirty="0" err="1"/>
              <a:t>só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cadeia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válida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1" y="2157672"/>
            <a:ext cx="4343399" cy="1249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3490058"/>
            <a:ext cx="4572000" cy="1308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56255" y="2057400"/>
            <a:ext cx="653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KO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7547" y="3406754"/>
            <a:ext cx="758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OK!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F5FF9-6067-284F-B53A-D7347714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791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Algoritmo</a:t>
            </a:r>
            <a:r>
              <a:rPr lang="en-US" dirty="0"/>
              <a:t> de </a:t>
            </a:r>
            <a:r>
              <a:rPr lang="en-US" dirty="0" err="1"/>
              <a:t>geração</a:t>
            </a:r>
            <a:r>
              <a:rPr lang="en-US" dirty="0"/>
              <a:t> de </a:t>
            </a:r>
            <a:r>
              <a:rPr lang="en-US" dirty="0" err="1"/>
              <a:t>blocos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calibrado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76200" y="1371600"/>
            <a:ext cx="5029200" cy="4937760"/>
          </a:xfrm>
        </p:spPr>
        <p:txBody>
          <a:bodyPr>
            <a:normAutofit/>
          </a:bodyPr>
          <a:lstStyle/>
          <a:p>
            <a:r>
              <a:rPr lang="en-US" dirty="0"/>
              <a:t>Taxa de </a:t>
            </a:r>
            <a:r>
              <a:rPr lang="en-US" dirty="0" err="1"/>
              <a:t>geração</a:t>
            </a:r>
            <a:r>
              <a:rPr lang="en-US" dirty="0"/>
              <a:t> de </a:t>
            </a:r>
            <a:r>
              <a:rPr lang="en-US" dirty="0" err="1"/>
              <a:t>blocos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a </a:t>
            </a:r>
            <a:r>
              <a:rPr lang="en-US" dirty="0" err="1"/>
              <a:t>rede</a:t>
            </a:r>
            <a:r>
              <a:rPr lang="en-US" dirty="0"/>
              <a:t>: 1 block / 10 min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computador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a </a:t>
            </a:r>
            <a:r>
              <a:rPr lang="en-US" dirty="0" err="1"/>
              <a:t>rede</a:t>
            </a:r>
            <a:r>
              <a:rPr lang="en-US" dirty="0"/>
              <a:t> Bitcoin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tentando</a:t>
            </a:r>
            <a:r>
              <a:rPr lang="en-US" dirty="0"/>
              <a:t> </a:t>
            </a:r>
            <a:r>
              <a:rPr lang="en-US" dirty="0" err="1"/>
              <a:t>adivinhar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nonces</a:t>
            </a:r>
            <a:r>
              <a:rPr lang="en-US" dirty="0"/>
              <a:t>, </a:t>
            </a:r>
            <a:r>
              <a:rPr lang="en-US" dirty="0" err="1"/>
              <a:t>demora</a:t>
            </a:r>
            <a:r>
              <a:rPr lang="en-US" dirty="0"/>
              <a:t> </a:t>
            </a:r>
            <a:r>
              <a:rPr lang="en-US" dirty="0" err="1"/>
              <a:t>cerca</a:t>
            </a:r>
            <a:r>
              <a:rPr lang="en-US" dirty="0"/>
              <a:t> de ~10 min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para um </a:t>
            </a:r>
            <a:r>
              <a:rPr lang="en-US" dirty="0" err="1"/>
              <a:t>minerador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solução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3000" y="1638300"/>
            <a:ext cx="4165600" cy="3771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086600" y="5334000"/>
            <a:ext cx="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29400" y="5715000"/>
            <a:ext cx="138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3"/>
                </a:solidFill>
              </a:rPr>
              <a:t>10 </a:t>
            </a:r>
            <a:r>
              <a:rPr lang="en-US" b="1" dirty="0" err="1">
                <a:solidFill>
                  <a:srgbClr val="FF0003"/>
                </a:solidFill>
              </a:rPr>
              <a:t>minutos</a:t>
            </a:r>
            <a:endParaRPr lang="en-US" b="1" dirty="0">
              <a:solidFill>
                <a:srgbClr val="FF0003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500B7-C5B7-7144-A8A1-771801A5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8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Dificuldade</a:t>
            </a:r>
            <a:r>
              <a:rPr lang="en-US" dirty="0"/>
              <a:t> da </a:t>
            </a:r>
            <a:r>
              <a:rPr lang="en-US" dirty="0" err="1"/>
              <a:t>equação</a:t>
            </a:r>
            <a:r>
              <a:rPr lang="en-US" dirty="0"/>
              <a:t> Bitcoin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dificuldade</a:t>
            </a:r>
            <a:r>
              <a:rPr lang="en-US" dirty="0"/>
              <a:t> da </a:t>
            </a:r>
            <a:r>
              <a:rPr lang="en-US" dirty="0" err="1"/>
              <a:t>equação</a:t>
            </a:r>
            <a:r>
              <a:rPr lang="en-US" dirty="0"/>
              <a:t> </a:t>
            </a:r>
            <a:r>
              <a:rPr lang="en-US" dirty="0" err="1"/>
              <a:t>determina</a:t>
            </a:r>
            <a:r>
              <a:rPr lang="en-US" dirty="0"/>
              <a:t> a taxa de </a:t>
            </a:r>
            <a:r>
              <a:rPr lang="en-US" dirty="0" err="1"/>
              <a:t>geração</a:t>
            </a:r>
            <a:r>
              <a:rPr lang="en-US" dirty="0"/>
              <a:t> de bitcoins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54740"/>
            <a:ext cx="8382000" cy="38471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26C07-41EC-0F4F-A83D-F124C06B9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9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Economia da Bitcoin e </a:t>
            </a:r>
            <a:r>
              <a:rPr lang="en-US" dirty="0" err="1"/>
              <a:t>criação</a:t>
            </a:r>
            <a:r>
              <a:rPr lang="en-US" dirty="0"/>
              <a:t> de </a:t>
            </a:r>
            <a:r>
              <a:rPr lang="en-US" dirty="0" err="1"/>
              <a:t>moeda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95399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bloco</a:t>
            </a:r>
            <a:r>
              <a:rPr lang="en-US" dirty="0"/>
              <a:t>, </a:t>
            </a:r>
            <a:r>
              <a:rPr lang="en-US" dirty="0" err="1"/>
              <a:t>criado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10 min, </a:t>
            </a:r>
            <a:r>
              <a:rPr lang="en-US" dirty="0" err="1"/>
              <a:t>contém</a:t>
            </a:r>
            <a:r>
              <a:rPr lang="en-US" dirty="0"/>
              <a:t> </a:t>
            </a:r>
            <a:r>
              <a:rPr lang="en-US" dirty="0" err="1"/>
              <a:t>novas</a:t>
            </a:r>
            <a:r>
              <a:rPr lang="en-US" dirty="0"/>
              <a:t> bitcoins, </a:t>
            </a:r>
            <a:r>
              <a:rPr lang="en-US" dirty="0" err="1"/>
              <a:t>criadas</a:t>
            </a:r>
            <a:r>
              <a:rPr lang="en-US" dirty="0"/>
              <a:t> do nada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recompensa</a:t>
            </a:r>
            <a:r>
              <a:rPr lang="en-US" dirty="0"/>
              <a:t> de </a:t>
            </a:r>
            <a:r>
              <a:rPr lang="en-US" dirty="0" err="1"/>
              <a:t>emissão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era 50 bitcoin / block, e </a:t>
            </a:r>
            <a:r>
              <a:rPr lang="en-US" dirty="0" err="1"/>
              <a:t>baixa</a:t>
            </a:r>
            <a:r>
              <a:rPr lang="en-US" dirty="0"/>
              <a:t> ½ </a:t>
            </a:r>
            <a:r>
              <a:rPr lang="en-US" dirty="0" err="1"/>
              <a:t>cada</a:t>
            </a:r>
            <a:r>
              <a:rPr lang="en-US" dirty="0"/>
              <a:t> 4 </a:t>
            </a:r>
            <a:r>
              <a:rPr lang="en-US" dirty="0" err="1"/>
              <a:t>anos</a:t>
            </a:r>
            <a:endParaRPr lang="en-US" dirty="0"/>
          </a:p>
          <a:p>
            <a:pPr lvl="1"/>
            <a:r>
              <a:rPr lang="en-US" dirty="0"/>
              <a:t>A taxa de </a:t>
            </a:r>
            <a:r>
              <a:rPr lang="en-US" dirty="0" err="1"/>
              <a:t>geração</a:t>
            </a:r>
            <a:r>
              <a:rPr lang="en-US" dirty="0"/>
              <a:t> </a:t>
            </a:r>
            <a:r>
              <a:rPr lang="en-US" dirty="0" err="1"/>
              <a:t>decresce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21M bitcoins </a:t>
            </a:r>
            <a:r>
              <a:rPr lang="en-US" dirty="0" err="1"/>
              <a:t>serem</a:t>
            </a:r>
            <a:r>
              <a:rPr lang="en-US" dirty="0"/>
              <a:t> </a:t>
            </a:r>
            <a:r>
              <a:rPr lang="en-US" dirty="0" err="1"/>
              <a:t>geradas</a:t>
            </a:r>
            <a:r>
              <a:rPr lang="en-US" dirty="0"/>
              <a:t> (</a:t>
            </a:r>
            <a:r>
              <a:rPr lang="en-US" dirty="0" err="1"/>
              <a:t>até</a:t>
            </a:r>
            <a:r>
              <a:rPr lang="en-US" dirty="0"/>
              <a:t> 2140)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0200" y="2275971"/>
            <a:ext cx="6096000" cy="404862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11383-3FB1-3244-BD76-F6E41F44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030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para </a:t>
            </a:r>
            <a:r>
              <a:rPr lang="en-US" dirty="0" err="1"/>
              <a:t>mineração</a:t>
            </a:r>
            <a:r>
              <a:rPr lang="en-US" dirty="0"/>
              <a:t> de Bitcoin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371600"/>
            <a:ext cx="4419600" cy="24833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371600"/>
            <a:ext cx="3603916" cy="20272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60DA4-9BD7-7D45-A6D5-876C5902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B574F-B7FA-6648-BBB1-CA51FE7C1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657600"/>
            <a:ext cx="4530852" cy="24052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881E1F-9C2C-B146-9EBF-8584F2A56D4D}"/>
              </a:ext>
            </a:extLst>
          </p:cNvPr>
          <p:cNvSpPr/>
          <p:nvPr/>
        </p:nvSpPr>
        <p:spPr>
          <a:xfrm>
            <a:off x="1143000" y="6019800"/>
            <a:ext cx="586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https://www.investopedia.com/tech/what-botnet-mining/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9940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que o Bitcoin </a:t>
            </a:r>
            <a:r>
              <a:rPr lang="en-US" dirty="0" err="1"/>
              <a:t>é</a:t>
            </a:r>
            <a:r>
              <a:rPr lang="en-US" dirty="0"/>
              <a:t> popular no </a:t>
            </a:r>
            <a:r>
              <a:rPr lang="en-US" dirty="0" err="1"/>
              <a:t>cibercrime</a:t>
            </a:r>
            <a:r>
              <a:rPr lang="en-US" dirty="0"/>
              <a:t>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3"/>
            <a:endParaRPr lang="en-US" dirty="0"/>
          </a:p>
          <a:p>
            <a:endParaRPr lang="en-US" dirty="0"/>
          </a:p>
          <a:p>
            <a:r>
              <a:rPr lang="en-US" b="1" dirty="0" err="1"/>
              <a:t>Sem</a:t>
            </a:r>
            <a:r>
              <a:rPr lang="en-US" b="1" dirty="0"/>
              <a:t> </a:t>
            </a:r>
            <a:r>
              <a:rPr lang="en-US" b="1" dirty="0" err="1"/>
              <a:t>necessidade</a:t>
            </a:r>
            <a:r>
              <a:rPr lang="en-US" b="1" dirty="0"/>
              <a:t> de </a:t>
            </a:r>
            <a:r>
              <a:rPr lang="en-US" b="1" dirty="0" err="1"/>
              <a:t>intermediário</a:t>
            </a:r>
            <a:r>
              <a:rPr lang="en-US" b="1" dirty="0"/>
              <a:t> de </a:t>
            </a:r>
            <a:r>
              <a:rPr lang="en-US" b="1" dirty="0" err="1"/>
              <a:t>confiança</a:t>
            </a:r>
            <a:endParaRPr lang="en-US" b="1" dirty="0"/>
          </a:p>
          <a:p>
            <a:pPr lvl="1"/>
            <a:r>
              <a:rPr lang="en-US" dirty="0"/>
              <a:t>As </a:t>
            </a:r>
            <a:r>
              <a:rPr lang="en-US" dirty="0" err="1"/>
              <a:t>transacções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feitas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margem</a:t>
            </a:r>
            <a:r>
              <a:rPr lang="en-US" dirty="0"/>
              <a:t> da </a:t>
            </a:r>
            <a:r>
              <a:rPr lang="en-US" dirty="0" err="1"/>
              <a:t>banca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Transacções</a:t>
            </a:r>
            <a:r>
              <a:rPr lang="en-US" b="1" dirty="0"/>
              <a:t> </a:t>
            </a:r>
            <a:r>
              <a:rPr lang="en-US" b="1" dirty="0" err="1"/>
              <a:t>são</a:t>
            </a:r>
            <a:r>
              <a:rPr lang="en-US" b="1" dirty="0"/>
              <a:t> </a:t>
            </a:r>
            <a:r>
              <a:rPr lang="en-US" b="1" dirty="0" err="1"/>
              <a:t>privadas</a:t>
            </a:r>
            <a:endParaRPr lang="en-US" b="1" dirty="0"/>
          </a:p>
          <a:p>
            <a:pPr lvl="1"/>
            <a:r>
              <a:rPr lang="en-US" dirty="0" err="1"/>
              <a:t>Baseadas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pseudónimos</a:t>
            </a:r>
            <a:r>
              <a:rPr lang="en-US" dirty="0"/>
              <a:t> (a </a:t>
            </a:r>
            <a:r>
              <a:rPr lang="en-US" dirty="0" err="1"/>
              <a:t>pessoa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anónima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A5767-740D-7B4F-BECA-88FD2CC7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620000" cy="914400"/>
          </a:xfrm>
        </p:spPr>
        <p:txBody>
          <a:bodyPr>
            <a:normAutofit/>
          </a:bodyPr>
          <a:lstStyle/>
          <a:p>
            <a:r>
              <a:rPr lang="en-US" dirty="0"/>
              <a:t>Bitcoin no </a:t>
            </a:r>
            <a:r>
              <a:rPr lang="en-US" dirty="0" err="1"/>
              <a:t>mercado</a:t>
            </a:r>
            <a:r>
              <a:rPr lang="en-US" dirty="0"/>
              <a:t> negro das botnets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4800" y="1295400"/>
            <a:ext cx="3962400" cy="4937760"/>
          </a:xfrm>
        </p:spPr>
        <p:txBody>
          <a:bodyPr>
            <a:normAutofit/>
          </a:bodyPr>
          <a:lstStyle/>
          <a:p>
            <a:r>
              <a:rPr lang="en-US" dirty="0"/>
              <a:t>There’s a global market around botnets</a:t>
            </a:r>
          </a:p>
          <a:p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Who pays: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Internet Advertising companies for downloading adware onto vulnerable PCs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Companies who send spam, viruses and other malware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212164"/>
            <a:ext cx="4749161" cy="51124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5DE28-324C-F24E-9651-84B881A7D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48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Investigação</a:t>
            </a:r>
            <a:r>
              <a:rPr lang="en-US" dirty="0"/>
              <a:t> de </a:t>
            </a:r>
            <a:r>
              <a:rPr lang="en-US" dirty="0" err="1"/>
              <a:t>transacções</a:t>
            </a:r>
            <a:r>
              <a:rPr lang="en-US" dirty="0"/>
              <a:t> Bitcoin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E85403-1AEC-7541-8A96-24E8B289D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831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Muitos</a:t>
            </a:r>
            <a:r>
              <a:rPr lang="en-US" dirty="0"/>
              <a:t> </a:t>
            </a:r>
            <a:r>
              <a:rPr lang="en-US" dirty="0" err="1"/>
              <a:t>utilizadores</a:t>
            </a:r>
            <a:r>
              <a:rPr lang="en-US" dirty="0"/>
              <a:t> Bitcoin </a:t>
            </a:r>
            <a:r>
              <a:rPr lang="en-US" dirty="0" err="1"/>
              <a:t>prezam</a:t>
            </a:r>
            <a:r>
              <a:rPr lang="en-US" dirty="0"/>
              <a:t> o </a:t>
            </a:r>
            <a:r>
              <a:rPr lang="en-US" dirty="0" err="1"/>
              <a:t>anonimato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96733"/>
            <a:ext cx="6324600" cy="49516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9F609-D1A8-E64D-B98B-69AFB7E51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252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Como o Bitcoin </a:t>
            </a: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manter</a:t>
            </a:r>
            <a:r>
              <a:rPr lang="en-US" dirty="0"/>
              <a:t> </a:t>
            </a:r>
            <a:r>
              <a:rPr lang="en-US" dirty="0" err="1"/>
              <a:t>anonimato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 err="1"/>
              <a:t>Endereços</a:t>
            </a:r>
            <a:r>
              <a:rPr lang="en-US" dirty="0"/>
              <a:t> Bitcoin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mapeados</a:t>
            </a:r>
            <a:r>
              <a:rPr lang="en-US" dirty="0"/>
              <a:t> para a </a:t>
            </a:r>
            <a:r>
              <a:rPr lang="en-US" dirty="0" err="1"/>
              <a:t>identidade</a:t>
            </a:r>
            <a:r>
              <a:rPr lang="en-US" dirty="0"/>
              <a:t> real dos </a:t>
            </a:r>
            <a:r>
              <a:rPr lang="en-US" dirty="0" err="1"/>
              <a:t>utilizadores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Transacções</a:t>
            </a:r>
            <a:r>
              <a:rPr lang="en-US" dirty="0"/>
              <a:t> Bitcoin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contém</a:t>
            </a:r>
            <a:r>
              <a:rPr lang="en-US" dirty="0"/>
              <a:t> </a:t>
            </a:r>
            <a:r>
              <a:rPr lang="en-US" dirty="0" err="1"/>
              <a:t>informação</a:t>
            </a:r>
            <a:r>
              <a:rPr lang="en-US" dirty="0"/>
              <a:t> de </a:t>
            </a:r>
            <a:r>
              <a:rPr lang="en-US" dirty="0" err="1"/>
              <a:t>teor</a:t>
            </a:r>
            <a:r>
              <a:rPr lang="en-US" dirty="0"/>
              <a:t> </a:t>
            </a:r>
            <a:r>
              <a:rPr lang="en-US" dirty="0" err="1"/>
              <a:t>pessoal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Endereços</a:t>
            </a:r>
            <a:r>
              <a:rPr lang="en-US" dirty="0"/>
              <a:t> IP dos 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incluído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novas</a:t>
            </a:r>
            <a:r>
              <a:rPr lang="en-US" dirty="0"/>
              <a:t> </a:t>
            </a:r>
            <a:r>
              <a:rPr lang="en-US" dirty="0" err="1"/>
              <a:t>transacções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Um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tantos</a:t>
            </a:r>
            <a:r>
              <a:rPr lang="en-US" dirty="0"/>
              <a:t> </a:t>
            </a:r>
            <a:r>
              <a:rPr lang="en-US" dirty="0" err="1"/>
              <a:t>endereços</a:t>
            </a:r>
            <a:r>
              <a:rPr lang="en-US" dirty="0"/>
              <a:t> Bitcoin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queira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83289-84D9-C945-A21E-09F69938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5648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geração</a:t>
            </a:r>
            <a:r>
              <a:rPr lang="en-US" dirty="0"/>
              <a:t> de </a:t>
            </a:r>
            <a:r>
              <a:rPr lang="en-US" dirty="0" err="1"/>
              <a:t>várias</a:t>
            </a:r>
            <a:r>
              <a:rPr lang="en-US" dirty="0"/>
              <a:t> </a:t>
            </a:r>
            <a:r>
              <a:rPr lang="en-US" dirty="0" err="1"/>
              <a:t>contas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donativo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WikiLeaks </a:t>
            </a:r>
            <a:r>
              <a:rPr lang="en-US" dirty="0" err="1"/>
              <a:t>vai</a:t>
            </a:r>
            <a:r>
              <a:rPr lang="en-US" dirty="0"/>
              <a:t> para nova </a:t>
            </a:r>
            <a:r>
              <a:rPr lang="en-US" dirty="0" err="1"/>
              <a:t>conta</a:t>
            </a:r>
            <a:r>
              <a:rPr lang="en-US" dirty="0"/>
              <a:t> (nova </a:t>
            </a:r>
            <a:r>
              <a:rPr lang="en-US" dirty="0" err="1"/>
              <a:t>chave</a:t>
            </a:r>
            <a:r>
              <a:rPr lang="en-US" dirty="0"/>
              <a:t> </a:t>
            </a:r>
            <a:r>
              <a:rPr lang="en-US" dirty="0" err="1"/>
              <a:t>pública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Bitcoin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novos</a:t>
            </a:r>
            <a:r>
              <a:rPr lang="en-US" dirty="0"/>
              <a:t> </a:t>
            </a:r>
            <a:r>
              <a:rPr lang="en-US" dirty="0" err="1"/>
              <a:t>pseudónimos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699387"/>
            <a:ext cx="8763000" cy="24139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95600"/>
            <a:ext cx="2362200" cy="77934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D4A3F-AFDE-BE4D-8894-CD1E5F45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137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305800" cy="914400"/>
          </a:xfrm>
        </p:spPr>
        <p:txBody>
          <a:bodyPr>
            <a:normAutofit/>
          </a:bodyPr>
          <a:lstStyle/>
          <a:p>
            <a:r>
              <a:rPr lang="en-US" dirty="0" err="1"/>
              <a:t>Riscos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quebra</a:t>
            </a:r>
            <a:r>
              <a:rPr lang="en-US" dirty="0"/>
              <a:t> de </a:t>
            </a:r>
            <a:r>
              <a:rPr lang="en-US" dirty="0" err="1"/>
              <a:t>anonimato</a:t>
            </a:r>
            <a:r>
              <a:rPr lang="en-US" dirty="0"/>
              <a:t> no Bitcoin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3"/>
            <a:endParaRPr lang="en-US" sz="1600" dirty="0"/>
          </a:p>
          <a:p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mecanismos</a:t>
            </a:r>
            <a:r>
              <a:rPr lang="en-US" sz="2400" dirty="0"/>
              <a:t> de </a:t>
            </a:r>
            <a:r>
              <a:rPr lang="en-US" sz="2400" dirty="0" err="1"/>
              <a:t>autenticação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Bitcoin service providers </a:t>
            </a: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relacionar</a:t>
            </a:r>
            <a:r>
              <a:rPr lang="en-US" sz="2400" dirty="0"/>
              <a:t> IPs com </a:t>
            </a:r>
            <a:r>
              <a:rPr lang="en-US" sz="2400" dirty="0" err="1"/>
              <a:t>endereços</a:t>
            </a:r>
            <a:r>
              <a:rPr lang="en-US" sz="2400" dirty="0"/>
              <a:t> Bitcoin</a:t>
            </a:r>
          </a:p>
          <a:p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 err="1"/>
              <a:t>cadeia</a:t>
            </a:r>
            <a:r>
              <a:rPr lang="en-US" sz="2400" dirty="0"/>
              <a:t> de </a:t>
            </a:r>
            <a:r>
              <a:rPr lang="en-US" sz="2400" dirty="0" err="1"/>
              <a:t>transacções</a:t>
            </a:r>
            <a:r>
              <a:rPr lang="en-US" sz="2400" dirty="0"/>
              <a:t> </a:t>
            </a:r>
            <a:r>
              <a:rPr lang="en-US" sz="2400" dirty="0" err="1"/>
              <a:t>é</a:t>
            </a:r>
            <a:r>
              <a:rPr lang="en-US" sz="2400" dirty="0"/>
              <a:t> </a:t>
            </a:r>
            <a:r>
              <a:rPr lang="en-US" sz="2400" dirty="0" err="1"/>
              <a:t>transparente</a:t>
            </a:r>
            <a:r>
              <a:rPr lang="en-US" sz="2400" dirty="0"/>
              <a:t> e </a:t>
            </a:r>
            <a:r>
              <a:rPr lang="en-US" sz="2400" dirty="0" err="1"/>
              <a:t>rastreável</a:t>
            </a:r>
            <a:endParaRPr lang="en-US" sz="2400" dirty="0"/>
          </a:p>
          <a:p>
            <a:pPr marL="1337310" lvl="3" indent="-514350"/>
            <a:endParaRPr lang="en-US" dirty="0"/>
          </a:p>
          <a:p>
            <a:r>
              <a:rPr lang="en-US" sz="2400" dirty="0" err="1"/>
              <a:t>Endereços</a:t>
            </a:r>
            <a:r>
              <a:rPr lang="en-US" sz="2400" dirty="0"/>
              <a:t> Bitcoin </a:t>
            </a:r>
            <a:r>
              <a:rPr lang="en-US" sz="2400" dirty="0" err="1"/>
              <a:t>expostos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Internet reveal </a:t>
            </a:r>
            <a:r>
              <a:rPr lang="en-US" sz="2400" dirty="0" err="1"/>
              <a:t>todas</a:t>
            </a:r>
            <a:r>
              <a:rPr lang="en-US" sz="2400" dirty="0"/>
              <a:t> as </a:t>
            </a:r>
            <a:r>
              <a:rPr lang="en-US" sz="2400" dirty="0" err="1"/>
              <a:t>transacções</a:t>
            </a:r>
            <a:r>
              <a:rPr lang="en-US" sz="2400" dirty="0"/>
              <a:t> </a:t>
            </a:r>
            <a:r>
              <a:rPr lang="en-US" sz="2400" dirty="0" err="1"/>
              <a:t>relacionadas</a:t>
            </a:r>
            <a:r>
              <a:rPr lang="en-US" sz="2400" dirty="0"/>
              <a:t> com o </a:t>
            </a:r>
            <a:r>
              <a:rPr lang="en-US" sz="2400" dirty="0" err="1"/>
              <a:t>seu</a:t>
            </a:r>
            <a:r>
              <a:rPr lang="en-US" sz="2400" dirty="0"/>
              <a:t> </a:t>
            </a:r>
            <a:r>
              <a:rPr lang="en-US" sz="2400" dirty="0" err="1"/>
              <a:t>portador</a:t>
            </a:r>
            <a:endParaRPr lang="en-US" sz="2400" dirty="0"/>
          </a:p>
          <a:p>
            <a:pPr marL="1337310" lvl="3" indent="-514350"/>
            <a:endParaRPr lang="en-US" dirty="0"/>
          </a:p>
          <a:p>
            <a:r>
              <a:rPr lang="en-US" sz="2400" dirty="0" err="1"/>
              <a:t>Recolher</a:t>
            </a:r>
            <a:r>
              <a:rPr lang="en-US" sz="2400" dirty="0"/>
              <a:t> </a:t>
            </a:r>
            <a:r>
              <a:rPr lang="en-US" sz="2400" dirty="0" err="1"/>
              <a:t>dinheiro</a:t>
            </a:r>
            <a:r>
              <a:rPr lang="en-US" sz="2400" dirty="0"/>
              <a:t> de </a:t>
            </a:r>
            <a:r>
              <a:rPr lang="en-US" sz="2400" dirty="0" err="1"/>
              <a:t>várias</a:t>
            </a:r>
            <a:r>
              <a:rPr lang="en-US" sz="2400" dirty="0"/>
              <a:t> </a:t>
            </a:r>
            <a:r>
              <a:rPr lang="en-US" sz="2400" dirty="0" err="1"/>
              <a:t>contas</a:t>
            </a:r>
            <a:r>
              <a:rPr lang="en-US" sz="2400" dirty="0"/>
              <a:t> </a:t>
            </a:r>
            <a:r>
              <a:rPr lang="en-US" sz="2400" dirty="0" err="1"/>
              <a:t>diferentes</a:t>
            </a:r>
            <a:r>
              <a:rPr lang="en-US" sz="2400" dirty="0"/>
              <a:t> </a:t>
            </a:r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expôr</a:t>
            </a:r>
            <a:r>
              <a:rPr lang="en-US" sz="2400" dirty="0"/>
              <a:t> que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respectivos</a:t>
            </a:r>
            <a:r>
              <a:rPr lang="en-US" sz="2400" dirty="0"/>
              <a:t> </a:t>
            </a:r>
            <a:r>
              <a:rPr lang="en-US" sz="2400" dirty="0" err="1"/>
              <a:t>endereços</a:t>
            </a:r>
            <a:r>
              <a:rPr lang="en-US" sz="2400" dirty="0"/>
              <a:t> </a:t>
            </a:r>
            <a:r>
              <a:rPr lang="en-US" sz="2400" dirty="0" err="1"/>
              <a:t>pertencem</a:t>
            </a:r>
            <a:r>
              <a:rPr lang="en-US" sz="2400" dirty="0"/>
              <a:t> </a:t>
            </a:r>
            <a:r>
              <a:rPr lang="en-US" sz="2400" dirty="0" err="1"/>
              <a:t>ao</a:t>
            </a:r>
            <a:r>
              <a:rPr lang="en-US" sz="2400" dirty="0"/>
              <a:t> </a:t>
            </a:r>
            <a:r>
              <a:rPr lang="en-US" sz="2400" dirty="0" err="1"/>
              <a:t>mesmo</a:t>
            </a:r>
            <a:r>
              <a:rPr lang="en-US" sz="2400" dirty="0"/>
              <a:t> </a:t>
            </a:r>
            <a:r>
              <a:rPr lang="en-US" sz="2400" dirty="0" err="1"/>
              <a:t>utilizador</a:t>
            </a:r>
            <a:endParaRPr lang="en-US" sz="2400" dirty="0"/>
          </a:p>
          <a:p>
            <a:pPr marL="1611630" lvl="4" indent="-514350"/>
            <a:endParaRPr lang="en-US" sz="1400" dirty="0"/>
          </a:p>
          <a:p>
            <a:pPr marL="1062990" lvl="2" indent="-514350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2EF71-F027-564D-A69F-BBBBC8DBF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54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8001000" cy="914400"/>
          </a:xfrm>
        </p:spPr>
        <p:txBody>
          <a:bodyPr>
            <a:normAutofit/>
          </a:bodyPr>
          <a:lstStyle/>
          <a:p>
            <a:r>
              <a:rPr lang="en-US" dirty="0"/>
              <a:t>As </a:t>
            </a:r>
            <a:r>
              <a:rPr lang="en-US" dirty="0" err="1"/>
              <a:t>transacções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entre </a:t>
            </a:r>
            <a:r>
              <a:rPr lang="en-US" dirty="0" err="1"/>
              <a:t>si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2136648" cy="4937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determinar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flui</a:t>
            </a:r>
            <a:r>
              <a:rPr lang="en-US" dirty="0"/>
              <a:t> o </a:t>
            </a:r>
            <a:r>
              <a:rPr lang="en-US" dirty="0" err="1"/>
              <a:t>dinheiro</a:t>
            </a:r>
            <a:r>
              <a:rPr lang="en-US" dirty="0"/>
              <a:t>, </a:t>
            </a:r>
            <a:r>
              <a:rPr lang="en-US" dirty="0" err="1"/>
              <a:t>olhando</a:t>
            </a:r>
            <a:r>
              <a:rPr lang="en-US" dirty="0"/>
              <a:t> para as </a:t>
            </a:r>
            <a:r>
              <a:rPr lang="en-US" dirty="0" err="1"/>
              <a:t>várias</a:t>
            </a:r>
            <a:r>
              <a:rPr lang="en-US" dirty="0"/>
              <a:t> </a:t>
            </a:r>
            <a:r>
              <a:rPr lang="en-US" dirty="0" err="1"/>
              <a:t>assinaturas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143000"/>
            <a:ext cx="6604000" cy="5181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BDA5D-BE5A-DC49-A9B0-ACDBD433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205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Heurística</a:t>
            </a:r>
            <a:r>
              <a:rPr lang="en-US" dirty="0"/>
              <a:t> shared-spending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>
            <a:normAutofit lnSpcReduction="10000"/>
          </a:bodyPr>
          <a:lstStyle/>
          <a:p>
            <a:pPr lvl="5"/>
            <a:endParaRPr lang="en-US" sz="1200" b="1" dirty="0"/>
          </a:p>
          <a:p>
            <a:r>
              <a:rPr lang="en-US" sz="2400" b="1" dirty="0"/>
              <a:t>Shared spending: </a:t>
            </a:r>
            <a:r>
              <a:rPr lang="en-US" sz="2400" dirty="0" err="1"/>
              <a:t>indício</a:t>
            </a:r>
            <a:r>
              <a:rPr lang="en-US" sz="2400" dirty="0"/>
              <a:t> de </a:t>
            </a:r>
            <a:r>
              <a:rPr lang="en-US" sz="2400" dirty="0" err="1"/>
              <a:t>controlo</a:t>
            </a:r>
            <a:r>
              <a:rPr lang="en-US" sz="2400" dirty="0"/>
              <a:t> de </a:t>
            </a:r>
            <a:r>
              <a:rPr lang="en-US" sz="2400" dirty="0" err="1"/>
              <a:t>diferentes</a:t>
            </a:r>
            <a:r>
              <a:rPr lang="en-US" sz="2400" dirty="0"/>
              <a:t> </a:t>
            </a:r>
            <a:r>
              <a:rPr lang="en-US" sz="2400" dirty="0" err="1"/>
              <a:t>contas</a:t>
            </a:r>
            <a:r>
              <a:rPr lang="en-US" sz="2400" dirty="0"/>
              <a:t> </a:t>
            </a:r>
            <a:r>
              <a:rPr lang="en-US" sz="2400" dirty="0" err="1"/>
              <a:t>pelo</a:t>
            </a:r>
            <a:r>
              <a:rPr lang="en-US" sz="2400" dirty="0"/>
              <a:t> </a:t>
            </a:r>
            <a:r>
              <a:rPr lang="en-US" sz="2400" dirty="0" err="1"/>
              <a:t>mesmo</a:t>
            </a:r>
            <a:r>
              <a:rPr lang="en-US" sz="2400" dirty="0"/>
              <a:t> </a:t>
            </a:r>
            <a:r>
              <a:rPr lang="en-US" sz="2400" dirty="0" err="1"/>
              <a:t>utilizador</a:t>
            </a:r>
            <a:endParaRPr lang="en-US" sz="2400" dirty="0"/>
          </a:p>
          <a:p>
            <a:pPr lvl="1"/>
            <a:r>
              <a:rPr lang="en-US" sz="2000" dirty="0" err="1"/>
              <a:t>Dois</a:t>
            </a:r>
            <a:r>
              <a:rPr lang="en-US" sz="2000" dirty="0"/>
              <a:t> inputs da </a:t>
            </a:r>
            <a:r>
              <a:rPr lang="en-US" sz="2000" dirty="0" err="1"/>
              <a:t>mesma</a:t>
            </a:r>
            <a:r>
              <a:rPr lang="en-US" sz="2000" dirty="0"/>
              <a:t> </a:t>
            </a:r>
            <a:r>
              <a:rPr lang="en-US" sz="2000" dirty="0" err="1"/>
              <a:t>transação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provavelmente</a:t>
            </a:r>
            <a:r>
              <a:rPr lang="en-US" sz="2000" dirty="0"/>
              <a:t> do </a:t>
            </a:r>
            <a:r>
              <a:rPr lang="en-US" sz="2000" dirty="0" err="1"/>
              <a:t>mesmo</a:t>
            </a:r>
            <a:r>
              <a:rPr lang="en-US" sz="2000" dirty="0"/>
              <a:t> </a:t>
            </a:r>
            <a:r>
              <a:rPr lang="en-US" sz="2000" dirty="0" err="1"/>
              <a:t>utilizador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667000"/>
            <a:ext cx="5486400" cy="365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81800" y="3048000"/>
            <a:ext cx="1825752" cy="304698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To pay for the teapot,  Alice has to create a single transaction having inputs that are at two different address. In doing so, Alice reveals that these two addresses are controlled by a single entity.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7EDD9-D32C-8C40-95C0-BC4E645E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81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de </a:t>
            </a:r>
            <a:r>
              <a:rPr lang="en-US" dirty="0" err="1"/>
              <a:t>endereços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35900"/>
          </a:xfrm>
        </p:spPr>
        <p:txBody>
          <a:bodyPr>
            <a:normAutofit/>
          </a:bodyPr>
          <a:lstStyle/>
          <a:p>
            <a:r>
              <a:rPr lang="en-US" sz="2000" dirty="0" err="1"/>
              <a:t>Em</a:t>
            </a:r>
            <a:r>
              <a:rPr lang="en-US" sz="2000" dirty="0"/>
              <a:t> 2013, </a:t>
            </a:r>
            <a:r>
              <a:rPr lang="en-US" sz="2000" dirty="0" err="1"/>
              <a:t>investigadores</a:t>
            </a:r>
            <a:r>
              <a:rPr lang="en-US" sz="2000" dirty="0"/>
              <a:t> </a:t>
            </a:r>
            <a:r>
              <a:rPr lang="en-US" sz="2000" dirty="0" err="1"/>
              <a:t>usaram</a:t>
            </a:r>
            <a:r>
              <a:rPr lang="en-US" sz="2000" dirty="0"/>
              <a:t> </a:t>
            </a:r>
            <a:r>
              <a:rPr lang="en-US" sz="2000" dirty="0" err="1"/>
              <a:t>heurísticas</a:t>
            </a:r>
            <a:r>
              <a:rPr lang="en-US" sz="2000" dirty="0"/>
              <a:t> para </a:t>
            </a:r>
            <a:r>
              <a:rPr lang="en-US" sz="2000" dirty="0" err="1"/>
              <a:t>observar</a:t>
            </a:r>
            <a:r>
              <a:rPr lang="en-US" sz="2000" dirty="0"/>
              <a:t> </a:t>
            </a:r>
            <a:r>
              <a:rPr lang="en-US" sz="2000" dirty="0" err="1"/>
              <a:t>padrões</a:t>
            </a:r>
            <a:r>
              <a:rPr lang="en-US" sz="2000" dirty="0"/>
              <a:t> de </a:t>
            </a:r>
            <a:r>
              <a:rPr lang="en-US" sz="2000" dirty="0" err="1"/>
              <a:t>transacções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355100"/>
            <a:ext cx="5168900" cy="38933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781800" y="4033897"/>
            <a:ext cx="1825752" cy="206210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The sizes of these circles represent the quantity of money flowing into those clusters, and each edge represents a transaction.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4FC52-9927-E743-A603-8C8968469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1533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Associar</a:t>
            </a:r>
            <a:r>
              <a:rPr lang="en-US" dirty="0"/>
              <a:t> </a:t>
            </a:r>
            <a:r>
              <a:rPr lang="en-US" dirty="0" err="1"/>
              <a:t>identidades</a:t>
            </a:r>
            <a:r>
              <a:rPr lang="en-US" dirty="0"/>
              <a:t> </a:t>
            </a:r>
            <a:r>
              <a:rPr lang="en-US" dirty="0" err="1"/>
              <a:t>reais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clusters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b="1" dirty="0" err="1"/>
              <a:t>Etiquetar</a:t>
            </a:r>
            <a:r>
              <a:rPr lang="en-US" sz="2000" b="1" dirty="0"/>
              <a:t> </a:t>
            </a:r>
            <a:r>
              <a:rPr lang="en-US" sz="2000" b="1" dirty="0" err="1"/>
              <a:t>por</a:t>
            </a:r>
            <a:r>
              <a:rPr lang="en-US" sz="2000" b="1" dirty="0"/>
              <a:t> </a:t>
            </a:r>
            <a:r>
              <a:rPr lang="en-US" sz="2000" b="1" dirty="0" err="1"/>
              <a:t>transacção</a:t>
            </a:r>
            <a:r>
              <a:rPr lang="en-US" sz="2000" dirty="0"/>
              <a:t>: para </a:t>
            </a:r>
            <a:r>
              <a:rPr lang="en-US" sz="2000" dirty="0" err="1"/>
              <a:t>aferir</a:t>
            </a:r>
            <a:r>
              <a:rPr lang="en-US" sz="2000" dirty="0"/>
              <a:t> a </a:t>
            </a:r>
            <a:r>
              <a:rPr lang="en-US" sz="2000" dirty="0" err="1"/>
              <a:t>identidade</a:t>
            </a:r>
            <a:r>
              <a:rPr lang="en-US" sz="2000" dirty="0"/>
              <a:t> </a:t>
            </a:r>
            <a:r>
              <a:rPr lang="en-US" sz="2000" dirty="0" err="1"/>
              <a:t>associada</a:t>
            </a:r>
            <a:r>
              <a:rPr lang="en-US" sz="2000" dirty="0"/>
              <a:t> </a:t>
            </a:r>
            <a:r>
              <a:rPr lang="en-US" sz="2000" dirty="0" err="1"/>
              <a:t>aos</a:t>
            </a:r>
            <a:r>
              <a:rPr lang="en-US" sz="2000" dirty="0"/>
              <a:t> </a:t>
            </a:r>
            <a:r>
              <a:rPr lang="en-US" sz="2000" dirty="0" err="1"/>
              <a:t>endereços</a:t>
            </a:r>
            <a:r>
              <a:rPr lang="en-US" sz="2000" dirty="0"/>
              <a:t>, </a:t>
            </a:r>
            <a:r>
              <a:rPr lang="en-US" sz="2000" dirty="0" err="1"/>
              <a:t>efectuar</a:t>
            </a:r>
            <a:r>
              <a:rPr lang="en-US" sz="2000" dirty="0"/>
              <a:t> </a:t>
            </a:r>
            <a:r>
              <a:rPr lang="en-US" sz="2000" dirty="0" err="1"/>
              <a:t>transacção</a:t>
            </a:r>
            <a:r>
              <a:rPr lang="en-US" sz="2000" dirty="0"/>
              <a:t> com </a:t>
            </a:r>
            <a:r>
              <a:rPr lang="en-US" sz="2000" dirty="0" err="1"/>
              <a:t>esse</a:t>
            </a:r>
            <a:r>
              <a:rPr lang="en-US" sz="2000" dirty="0"/>
              <a:t> service provider, ex., </a:t>
            </a:r>
            <a:r>
              <a:rPr lang="en-US" sz="2000" dirty="0" err="1"/>
              <a:t>depositar</a:t>
            </a:r>
            <a:r>
              <a:rPr lang="en-US" sz="2000" dirty="0"/>
              <a:t> bitcoins, </a:t>
            </a:r>
            <a:r>
              <a:rPr lang="en-US" sz="2000" dirty="0" err="1"/>
              <a:t>comprar</a:t>
            </a:r>
            <a:r>
              <a:rPr lang="en-US" sz="2000" dirty="0"/>
              <a:t> um item, etc.</a:t>
            </a:r>
          </a:p>
          <a:p>
            <a:pPr lvl="1"/>
            <a:r>
              <a:rPr lang="en-US" sz="1800" dirty="0"/>
              <a:t>O </a:t>
            </a:r>
            <a:r>
              <a:rPr lang="en-US" sz="1800" dirty="0" err="1"/>
              <a:t>endereço</a:t>
            </a:r>
            <a:r>
              <a:rPr lang="en-US" sz="1800" dirty="0"/>
              <a:t> do </a:t>
            </a:r>
            <a:r>
              <a:rPr lang="en-US" sz="1800" dirty="0" err="1"/>
              <a:t>servide</a:t>
            </a:r>
            <a:r>
              <a:rPr lang="en-US" sz="1800" dirty="0"/>
              <a:t> provider </a:t>
            </a:r>
            <a:r>
              <a:rPr lang="en-US" sz="1800" dirty="0" err="1"/>
              <a:t>será</a:t>
            </a:r>
            <a:r>
              <a:rPr lang="en-US" sz="1800" dirty="0"/>
              <a:t> </a:t>
            </a:r>
            <a:r>
              <a:rPr lang="en-US" sz="1800" dirty="0" err="1"/>
              <a:t>conhecido</a:t>
            </a:r>
            <a:r>
              <a:rPr lang="en-US" sz="1800" dirty="0"/>
              <a:t> e a </a:t>
            </a:r>
            <a:r>
              <a:rPr lang="en-US" sz="1800" dirty="0" err="1"/>
              <a:t>tx</a:t>
            </a:r>
            <a:r>
              <a:rPr lang="en-US" sz="1800" dirty="0"/>
              <a:t> </a:t>
            </a:r>
            <a:r>
              <a:rPr lang="en-US" sz="1800" dirty="0" err="1"/>
              <a:t>aparecerá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blockchain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2612492"/>
            <a:ext cx="4724400" cy="363590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781800" y="4033897"/>
            <a:ext cx="1825752" cy="18158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By transacting with various </a:t>
            </a:r>
            <a:r>
              <a:rPr lang="en-US" sz="1600" dirty="0" err="1"/>
              <a:t>Bitcoin</a:t>
            </a:r>
            <a:r>
              <a:rPr lang="en-US" sz="1600" dirty="0"/>
              <a:t> service providers, researchers were able to attach real world identities to their clusters.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EC46C-9522-BA46-B099-C9E34913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06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indivíduos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clusters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Transacção</a:t>
            </a:r>
            <a:r>
              <a:rPr lang="en-US" dirty="0"/>
              <a:t> directa</a:t>
            </a:r>
          </a:p>
          <a:p>
            <a:pPr lvl="1"/>
            <a:r>
              <a:rPr lang="en-US" dirty="0" err="1"/>
              <a:t>Revela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um </a:t>
            </a:r>
            <a:r>
              <a:rPr lang="en-US" dirty="0" err="1"/>
              <a:t>endereço</a:t>
            </a:r>
            <a:r>
              <a:rPr lang="en-US" dirty="0"/>
              <a:t> </a:t>
            </a:r>
            <a:r>
              <a:rPr lang="en-US" dirty="0" err="1"/>
              <a:t>pertencente</a:t>
            </a:r>
            <a:r>
              <a:rPr lang="en-US" dirty="0"/>
              <a:t> </a:t>
            </a:r>
            <a:r>
              <a:rPr lang="en-US" dirty="0" err="1"/>
              <a:t>àquele</a:t>
            </a:r>
            <a:r>
              <a:rPr lang="en-US" dirty="0"/>
              <a:t> </a:t>
            </a:r>
            <a:r>
              <a:rPr lang="en-US" dirty="0" err="1"/>
              <a:t>individuo</a:t>
            </a:r>
            <a:endParaRPr lang="en-US" dirty="0"/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Descuido</a:t>
            </a:r>
            <a:endParaRPr lang="en-US" dirty="0"/>
          </a:p>
          <a:p>
            <a:pPr lvl="1"/>
            <a:r>
              <a:rPr lang="en-US" dirty="0"/>
              <a:t>Por </a:t>
            </a:r>
            <a:r>
              <a:rPr lang="en-US" dirty="0" err="1"/>
              <a:t>vezes</a:t>
            </a:r>
            <a:r>
              <a:rPr lang="en-US" dirty="0"/>
              <a:t> as </a:t>
            </a:r>
            <a:r>
              <a:rPr lang="en-US" dirty="0" err="1"/>
              <a:t>pessoas</a:t>
            </a:r>
            <a:r>
              <a:rPr lang="en-US" dirty="0"/>
              <a:t> </a:t>
            </a:r>
            <a:r>
              <a:rPr lang="en-US" dirty="0" err="1"/>
              <a:t>revelam</a:t>
            </a:r>
            <a:r>
              <a:rPr lang="en-US" dirty="0"/>
              <a:t> </a:t>
            </a:r>
            <a:r>
              <a:rPr lang="en-US" dirty="0" err="1"/>
              <a:t>endereços</a:t>
            </a:r>
            <a:r>
              <a:rPr lang="en-US" dirty="0"/>
              <a:t> Bitcoin </a:t>
            </a:r>
            <a:r>
              <a:rPr lang="en-US" dirty="0" err="1"/>
              <a:t>em</a:t>
            </a:r>
            <a:r>
              <a:rPr lang="en-US" dirty="0"/>
              <a:t> forums </a:t>
            </a:r>
            <a:r>
              <a:rPr lang="en-US" dirty="0" err="1"/>
              <a:t>públicos</a:t>
            </a:r>
            <a:endParaRPr lang="en-US" dirty="0"/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Evolução</a:t>
            </a:r>
            <a:r>
              <a:rPr lang="en-US" dirty="0"/>
              <a:t> dos </a:t>
            </a:r>
            <a:r>
              <a:rPr lang="en-US" dirty="0" err="1"/>
              <a:t>algoritmos</a:t>
            </a:r>
            <a:r>
              <a:rPr lang="en-US" dirty="0"/>
              <a:t> de </a:t>
            </a:r>
            <a:r>
              <a:rPr lang="en-US" dirty="0" err="1"/>
              <a:t>desanonimização</a:t>
            </a:r>
            <a:endParaRPr lang="en-US" dirty="0"/>
          </a:p>
          <a:p>
            <a:pPr lvl="1"/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melhoram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longo</a:t>
            </a:r>
            <a:r>
              <a:rPr lang="en-US" dirty="0"/>
              <a:t> do tempo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medida</a:t>
            </a:r>
            <a:r>
              <a:rPr lang="en-US" dirty="0"/>
              <a:t> que </a:t>
            </a:r>
            <a:r>
              <a:rPr lang="en-US" dirty="0" err="1"/>
              <a:t>mais</a:t>
            </a:r>
            <a:r>
              <a:rPr lang="en-US" dirty="0"/>
              <a:t> dados se </a:t>
            </a:r>
            <a:r>
              <a:rPr lang="en-US" dirty="0" err="1"/>
              <a:t>tornam</a:t>
            </a:r>
            <a:r>
              <a:rPr lang="en-US" dirty="0"/>
              <a:t> </a:t>
            </a:r>
            <a:r>
              <a:rPr lang="en-US" dirty="0" err="1"/>
              <a:t>acessíveis</a:t>
            </a:r>
            <a:r>
              <a:rPr lang="en-US" dirty="0"/>
              <a:t> </a:t>
            </a:r>
            <a:r>
              <a:rPr lang="en-US" dirty="0" err="1"/>
              <a:t>publicamente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F6175-0CBC-6C49-93D0-76653A9BD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827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27AED-6092-6D41-9D3D-EA62411F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Bitcoin no </a:t>
            </a:r>
            <a:r>
              <a:rPr lang="en-US" dirty="0" err="1"/>
              <a:t>pagamento</a:t>
            </a:r>
            <a:r>
              <a:rPr lang="en-US" dirty="0"/>
              <a:t> de ransomware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E795ED-85F6-9A4F-AD53-D5C4664C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47251-9560-B24F-8498-2B0E31321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FF8B99-46FB-D041-97CF-58E6D6BE2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19200"/>
            <a:ext cx="6629400" cy="496258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23F00-3261-B64E-826E-871F7B48D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1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protocolo</a:t>
            </a:r>
            <a:r>
              <a:rPr lang="en-US" dirty="0"/>
              <a:t> e </a:t>
            </a:r>
            <a:r>
              <a:rPr lang="en-US" dirty="0" err="1"/>
              <a:t>rede</a:t>
            </a:r>
            <a:r>
              <a:rPr lang="en-US" dirty="0"/>
              <a:t> Bitcoin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28800"/>
          </a:xfrm>
        </p:spPr>
        <p:txBody>
          <a:bodyPr>
            <a:normAutofit/>
          </a:bodyPr>
          <a:lstStyle/>
          <a:p>
            <a:r>
              <a:rPr lang="en-US" sz="2000" dirty="0"/>
              <a:t>Para </a:t>
            </a:r>
            <a:r>
              <a:rPr lang="en-US" sz="2000" dirty="0" err="1"/>
              <a:t>interagir</a:t>
            </a:r>
            <a:r>
              <a:rPr lang="en-US" sz="2000" dirty="0"/>
              <a:t> com a </a:t>
            </a:r>
            <a:r>
              <a:rPr lang="en-US" sz="2000" dirty="0" err="1"/>
              <a:t>rede</a:t>
            </a:r>
            <a:r>
              <a:rPr lang="en-US" sz="2000" dirty="0"/>
              <a:t> Bitcoin,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necessário</a:t>
            </a:r>
            <a:r>
              <a:rPr lang="en-US" sz="2000" dirty="0"/>
              <a:t> </a:t>
            </a:r>
            <a:r>
              <a:rPr lang="en-US" sz="2000" dirty="0" err="1"/>
              <a:t>enviar</a:t>
            </a:r>
            <a:r>
              <a:rPr lang="en-US" sz="2000" dirty="0"/>
              <a:t> </a:t>
            </a:r>
            <a:r>
              <a:rPr lang="en-US" sz="2000" dirty="0" err="1"/>
              <a:t>mensagens</a:t>
            </a:r>
            <a:r>
              <a:rPr lang="en-US" sz="2000" dirty="0"/>
              <a:t> para </a:t>
            </a:r>
            <a:r>
              <a:rPr lang="en-US" sz="2000" dirty="0" err="1"/>
              <a:t>toda</a:t>
            </a:r>
            <a:r>
              <a:rPr lang="en-US" sz="2000" dirty="0"/>
              <a:t> a </a:t>
            </a:r>
            <a:r>
              <a:rPr lang="en-US" sz="2000" dirty="0" err="1"/>
              <a:t>rede</a:t>
            </a:r>
            <a:r>
              <a:rPr lang="en-US" sz="2000" dirty="0"/>
              <a:t> a </a:t>
            </a:r>
            <a:r>
              <a:rPr lang="en-US" sz="2000" dirty="0" err="1"/>
              <a:t>partir</a:t>
            </a:r>
            <a:r>
              <a:rPr lang="en-US" sz="2000" dirty="0"/>
              <a:t> de </a:t>
            </a:r>
            <a:r>
              <a:rPr lang="en-US" sz="2000" dirty="0" err="1"/>
              <a:t>várias</a:t>
            </a:r>
            <a:r>
              <a:rPr lang="en-US" sz="2000" dirty="0"/>
              <a:t> </a:t>
            </a:r>
            <a:r>
              <a:rPr lang="en-US" sz="2000" dirty="0" err="1"/>
              <a:t>máquinas</a:t>
            </a:r>
            <a:endParaRPr lang="en-US" sz="2000" dirty="0"/>
          </a:p>
          <a:p>
            <a:pPr lvl="1"/>
            <a:r>
              <a:rPr lang="en-US" sz="1800" dirty="0" err="1"/>
              <a:t>Vários</a:t>
            </a:r>
            <a:r>
              <a:rPr lang="en-US" sz="1800" dirty="0"/>
              <a:t> </a:t>
            </a:r>
            <a:r>
              <a:rPr lang="en-US" sz="1800" dirty="0" err="1"/>
              <a:t>nós</a:t>
            </a:r>
            <a:r>
              <a:rPr lang="en-US" sz="1800" dirty="0"/>
              <a:t> </a:t>
            </a:r>
            <a:r>
              <a:rPr lang="en-US" sz="1800" dirty="0" err="1"/>
              <a:t>podem</a:t>
            </a:r>
            <a:r>
              <a:rPr lang="en-US" sz="1800" dirty="0"/>
              <a:t> </a:t>
            </a:r>
            <a:r>
              <a:rPr lang="en-US" sz="1800" dirty="0" err="1"/>
              <a:t>colaborar</a:t>
            </a:r>
            <a:r>
              <a:rPr lang="en-US" sz="1800" dirty="0"/>
              <a:t> para </a:t>
            </a:r>
            <a:r>
              <a:rPr lang="en-US" sz="1800" dirty="0" err="1"/>
              <a:t>determinar</a:t>
            </a:r>
            <a:r>
              <a:rPr lang="en-US" sz="1800" dirty="0"/>
              <a:t> a </a:t>
            </a:r>
            <a:r>
              <a:rPr lang="en-US" sz="1800" dirty="0" err="1"/>
              <a:t>proveniência</a:t>
            </a:r>
            <a:r>
              <a:rPr lang="en-US" sz="1800" dirty="0"/>
              <a:t> das </a:t>
            </a:r>
            <a:r>
              <a:rPr lang="en-US" sz="1800" dirty="0" err="1"/>
              <a:t>mensagens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10" y="3048000"/>
            <a:ext cx="3856475" cy="3238500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5105400" y="3124200"/>
            <a:ext cx="3733800" cy="2971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Bitcoin</a:t>
            </a:r>
            <a:r>
              <a:rPr lang="en-US" sz="2000" b="1" dirty="0"/>
              <a:t> protocol sniffer</a:t>
            </a:r>
          </a:p>
          <a:p>
            <a:pPr lvl="1"/>
            <a:r>
              <a:rPr lang="en-US" sz="1600" dirty="0"/>
              <a:t>As </a:t>
            </a:r>
            <a:r>
              <a:rPr lang="en-US" sz="1600" dirty="0" err="1"/>
              <a:t>mensagens</a:t>
            </a:r>
            <a:r>
              <a:rPr lang="en-US" sz="1600" dirty="0"/>
              <a:t> </a:t>
            </a:r>
            <a:r>
              <a:rPr lang="en-US" sz="1600" dirty="0" err="1"/>
              <a:t>não</a:t>
            </a:r>
            <a:r>
              <a:rPr lang="en-US" sz="1600" dirty="0"/>
              <a:t> </a:t>
            </a:r>
            <a:r>
              <a:rPr lang="en-US" sz="1600" dirty="0" err="1"/>
              <a:t>são</a:t>
            </a:r>
            <a:r>
              <a:rPr lang="en-US" sz="1600" dirty="0"/>
              <a:t> </a:t>
            </a:r>
            <a:r>
              <a:rPr lang="en-US" sz="1600" dirty="0" err="1"/>
              <a:t>cifradas</a:t>
            </a:r>
            <a:r>
              <a:rPr lang="en-US" sz="1600" dirty="0"/>
              <a:t>; </a:t>
            </a:r>
            <a:r>
              <a:rPr lang="en-US" sz="1600" dirty="0" err="1"/>
              <a:t>tentar</a:t>
            </a:r>
            <a:r>
              <a:rPr lang="en-US" sz="1600" dirty="0"/>
              <a:t> </a:t>
            </a:r>
            <a:r>
              <a:rPr lang="en-US" sz="1600" dirty="0" err="1"/>
              <a:t>relacionar</a:t>
            </a:r>
            <a:r>
              <a:rPr lang="en-US" sz="1600" dirty="0"/>
              <a:t> Bitcoin address – IP address</a:t>
            </a:r>
          </a:p>
          <a:p>
            <a:endParaRPr lang="en-US" sz="2000" dirty="0"/>
          </a:p>
          <a:p>
            <a:r>
              <a:rPr lang="en-US" sz="2000" b="1" dirty="0"/>
              <a:t>Sybil attack</a:t>
            </a:r>
          </a:p>
          <a:p>
            <a:pPr lvl="1"/>
            <a:r>
              <a:rPr lang="en-US" sz="1600" dirty="0" err="1"/>
              <a:t>Tentar</a:t>
            </a:r>
            <a:r>
              <a:rPr lang="en-US" sz="1600" dirty="0"/>
              <a:t> </a:t>
            </a:r>
            <a:r>
              <a:rPr lang="en-US" sz="1600" dirty="0" err="1"/>
              <a:t>infiltrar</a:t>
            </a:r>
            <a:r>
              <a:rPr lang="en-US" sz="1600" dirty="0"/>
              <a:t> </a:t>
            </a:r>
            <a:r>
              <a:rPr lang="en-US" sz="1600" dirty="0" err="1"/>
              <a:t>vários</a:t>
            </a:r>
            <a:r>
              <a:rPr lang="en-US" sz="1600" dirty="0"/>
              <a:t> </a:t>
            </a:r>
            <a:r>
              <a:rPr lang="en-US" sz="1600" dirty="0" err="1"/>
              <a:t>nós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rede</a:t>
            </a:r>
            <a:r>
              <a:rPr lang="en-US" sz="1600" dirty="0"/>
              <a:t> </a:t>
            </a:r>
            <a:r>
              <a:rPr lang="en-US" sz="1600" dirty="0" err="1"/>
              <a:t>controlados</a:t>
            </a:r>
            <a:r>
              <a:rPr lang="en-US" sz="1600" dirty="0"/>
              <a:t> </a:t>
            </a:r>
            <a:r>
              <a:rPr lang="en-US" sz="1600" dirty="0" err="1"/>
              <a:t>pelo</a:t>
            </a:r>
            <a:r>
              <a:rPr lang="en-US" sz="1600" dirty="0"/>
              <a:t> </a:t>
            </a:r>
            <a:r>
              <a:rPr lang="en-US" sz="1600" dirty="0" err="1"/>
              <a:t>investigador</a:t>
            </a:r>
            <a:r>
              <a:rPr lang="en-US" sz="1600" dirty="0"/>
              <a:t> e </a:t>
            </a:r>
            <a:r>
              <a:rPr lang="en-US" sz="1600" dirty="0" err="1"/>
              <a:t>interceptar</a:t>
            </a:r>
            <a:r>
              <a:rPr lang="en-US" sz="1600" dirty="0"/>
              <a:t> </a:t>
            </a:r>
            <a:r>
              <a:rPr lang="en-US" sz="1600" dirty="0" err="1"/>
              <a:t>mensagens</a:t>
            </a:r>
            <a:r>
              <a:rPr lang="en-US" sz="1600" dirty="0"/>
              <a:t> dos </a:t>
            </a:r>
            <a:r>
              <a:rPr lang="en-US" sz="1600" dirty="0" err="1"/>
              <a:t>clientes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DAD16-F285-204D-B129-6C324C10C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42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Bitcoin</a:t>
            </a:r>
            <a:r>
              <a:rPr lang="en-US" dirty="0"/>
              <a:t> + 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85444"/>
          </a:xfrm>
        </p:spPr>
        <p:txBody>
          <a:bodyPr>
            <a:normAutofit/>
          </a:bodyPr>
          <a:lstStyle/>
          <a:p>
            <a:r>
              <a:rPr lang="en-US" dirty="0"/>
              <a:t>Uma </a:t>
            </a:r>
            <a:r>
              <a:rPr lang="en-US" dirty="0" err="1"/>
              <a:t>abordagem</a:t>
            </a:r>
            <a:r>
              <a:rPr lang="en-US" dirty="0"/>
              <a:t> para </a:t>
            </a:r>
            <a:r>
              <a:rPr lang="en-US" dirty="0" err="1"/>
              <a:t>aumentar</a:t>
            </a:r>
            <a:r>
              <a:rPr lang="en-US" dirty="0"/>
              <a:t> </a:t>
            </a:r>
            <a:r>
              <a:rPr lang="en-US" dirty="0" err="1"/>
              <a:t>anonimato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90800"/>
            <a:ext cx="6019800" cy="27973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B9D07-2759-7D41-AD38-334E7BA4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86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Conclusões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3"/>
            <a:endParaRPr lang="en-US" dirty="0"/>
          </a:p>
          <a:p>
            <a:r>
              <a:rPr lang="en-US" dirty="0"/>
              <a:t>Bitcoin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sistema</a:t>
            </a:r>
            <a:r>
              <a:rPr lang="en-US" dirty="0"/>
              <a:t> de </a:t>
            </a:r>
            <a:r>
              <a:rPr lang="en-US" dirty="0" err="1"/>
              <a:t>criptomoeda</a:t>
            </a:r>
            <a:r>
              <a:rPr lang="en-US" dirty="0"/>
              <a:t> </a:t>
            </a:r>
            <a:r>
              <a:rPr lang="en-US" dirty="0" err="1"/>
              <a:t>revolucionário</a:t>
            </a:r>
            <a:r>
              <a:rPr lang="en-US" dirty="0"/>
              <a:t> que </a:t>
            </a:r>
            <a:r>
              <a:rPr lang="en-US" dirty="0" err="1"/>
              <a:t>permite</a:t>
            </a:r>
            <a:r>
              <a:rPr lang="en-US" dirty="0"/>
              <a:t> a </a:t>
            </a:r>
            <a:r>
              <a:rPr lang="en-US" dirty="0" err="1"/>
              <a:t>realização</a:t>
            </a:r>
            <a:r>
              <a:rPr lang="en-US" dirty="0"/>
              <a:t> de </a:t>
            </a:r>
            <a:r>
              <a:rPr lang="en-US" dirty="0" err="1"/>
              <a:t>pagamentos</a:t>
            </a:r>
            <a:r>
              <a:rPr lang="en-US" dirty="0"/>
              <a:t> online </a:t>
            </a:r>
            <a:r>
              <a:rPr lang="en-US" dirty="0" err="1"/>
              <a:t>anónimos</a:t>
            </a:r>
            <a:r>
              <a:rPr lang="en-US" dirty="0"/>
              <a:t> e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descentralizados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principal </a:t>
            </a:r>
            <a:r>
              <a:rPr lang="en-US" dirty="0" err="1"/>
              <a:t>tecnologia</a:t>
            </a:r>
            <a:r>
              <a:rPr lang="en-US" dirty="0"/>
              <a:t> que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detrás</a:t>
            </a:r>
            <a:r>
              <a:rPr lang="en-US" dirty="0"/>
              <a:t> da </a:t>
            </a:r>
            <a:r>
              <a:rPr lang="en-US" dirty="0" err="1"/>
              <a:t>segurança</a:t>
            </a:r>
            <a:r>
              <a:rPr lang="en-US" dirty="0"/>
              <a:t> e </a:t>
            </a:r>
            <a:r>
              <a:rPr lang="en-US" dirty="0" err="1"/>
              <a:t>robustez</a:t>
            </a:r>
            <a:r>
              <a:rPr lang="en-US" dirty="0"/>
              <a:t> do </a:t>
            </a:r>
            <a:r>
              <a:rPr lang="en-US" dirty="0" err="1"/>
              <a:t>sistema</a:t>
            </a:r>
            <a:r>
              <a:rPr lang="en-US" dirty="0"/>
              <a:t> bitcoin </a:t>
            </a:r>
            <a:r>
              <a:rPr lang="en-US" dirty="0" err="1"/>
              <a:t>é</a:t>
            </a:r>
            <a:r>
              <a:rPr lang="en-US" dirty="0"/>
              <a:t> a blockchain e 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de </a:t>
            </a:r>
            <a:r>
              <a:rPr lang="en-US" dirty="0" err="1"/>
              <a:t>mineração</a:t>
            </a:r>
            <a:r>
              <a:rPr lang="en-US" dirty="0"/>
              <a:t> </a:t>
            </a: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proof-of-work</a:t>
            </a:r>
          </a:p>
          <a:p>
            <a:endParaRPr lang="en-US" dirty="0"/>
          </a:p>
          <a:p>
            <a:r>
              <a:rPr lang="en-US" dirty="0" err="1"/>
              <a:t>Apesar</a:t>
            </a:r>
            <a:r>
              <a:rPr lang="en-US" dirty="0"/>
              <a:t> das </a:t>
            </a:r>
            <a:r>
              <a:rPr lang="en-US" dirty="0" err="1"/>
              <a:t>garantias</a:t>
            </a:r>
            <a:r>
              <a:rPr lang="en-US" dirty="0"/>
              <a:t> de </a:t>
            </a:r>
            <a:r>
              <a:rPr lang="en-US" dirty="0" err="1"/>
              <a:t>anonimato</a:t>
            </a:r>
            <a:r>
              <a:rPr lang="en-US" dirty="0"/>
              <a:t> do </a:t>
            </a:r>
            <a:r>
              <a:rPr lang="en-US" dirty="0" err="1"/>
              <a:t>sistema</a:t>
            </a:r>
            <a:r>
              <a:rPr lang="en-US" dirty="0"/>
              <a:t> Bitcoin </a:t>
            </a:r>
            <a:r>
              <a:rPr lang="en-US" dirty="0" err="1"/>
              <a:t>serem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elevadas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investivadores</a:t>
            </a:r>
            <a:r>
              <a:rPr lang="en-US" dirty="0"/>
              <a:t> </a:t>
            </a:r>
            <a:r>
              <a:rPr lang="en-US" dirty="0" err="1"/>
              <a:t>têm</a:t>
            </a:r>
            <a:r>
              <a:rPr lang="en-US" dirty="0"/>
              <a:t> </a:t>
            </a:r>
            <a:r>
              <a:rPr lang="en-US" dirty="0" err="1"/>
              <a:t>explorado</a:t>
            </a:r>
            <a:r>
              <a:rPr lang="en-US" dirty="0"/>
              <a:t> </a:t>
            </a:r>
            <a:r>
              <a:rPr lang="en-US" dirty="0" err="1"/>
              <a:t>várias</a:t>
            </a:r>
            <a:r>
              <a:rPr lang="en-US" dirty="0"/>
              <a:t> </a:t>
            </a:r>
            <a:r>
              <a:rPr lang="en-US" dirty="0" err="1"/>
              <a:t>abordagens</a:t>
            </a:r>
            <a:r>
              <a:rPr lang="en-US" dirty="0"/>
              <a:t> para </a:t>
            </a:r>
            <a:r>
              <a:rPr lang="en-US" dirty="0" err="1"/>
              <a:t>identificar</a:t>
            </a:r>
            <a:r>
              <a:rPr lang="en-US" dirty="0"/>
              <a:t> a </a:t>
            </a:r>
            <a:r>
              <a:rPr lang="en-US" dirty="0" err="1"/>
              <a:t>identidade</a:t>
            </a:r>
            <a:r>
              <a:rPr lang="en-US" dirty="0"/>
              <a:t> de </a:t>
            </a:r>
            <a:r>
              <a:rPr lang="en-US" dirty="0" err="1"/>
              <a:t>utilizadores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da </a:t>
            </a:r>
            <a:r>
              <a:rPr lang="en-US" dirty="0" err="1"/>
              <a:t>inspecção</a:t>
            </a:r>
            <a:r>
              <a:rPr lang="en-US" dirty="0"/>
              <a:t> do ledger </a:t>
            </a:r>
            <a:r>
              <a:rPr lang="en-US" dirty="0" err="1"/>
              <a:t>público</a:t>
            </a:r>
            <a:r>
              <a:rPr lang="en-US" dirty="0"/>
              <a:t> Bitcoin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4BE54-1B57-E644-90BC-C0883F89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285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572C-6A59-2E44-9863-0B65CE28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Ramsomware</a:t>
            </a:r>
            <a:r>
              <a:rPr lang="en-US" dirty="0"/>
              <a:t>: um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problema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1DCA7-1FDE-484F-B3E8-ED093321A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6C14D-A1D7-C14B-8CDE-C20F20A73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AA9FE-D76B-8340-9568-29A78735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7FEBD4-DE21-7141-8F45-EEF4E9E67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71600"/>
            <a:ext cx="6511643" cy="11003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7B5A43-111E-2F43-ADAB-E393C55C0D45}"/>
              </a:ext>
            </a:extLst>
          </p:cNvPr>
          <p:cNvSpPr/>
          <p:nvPr/>
        </p:nvSpPr>
        <p:spPr>
          <a:xfrm>
            <a:off x="304800" y="2514600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https://www.ccn.com/news/ransomware-thugs-indiana-county-130000-bitcoin/2019/07/13/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4CD4C4-B36F-6D4C-BEA6-A89E33E265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892"/>
          <a:stretch/>
        </p:blipFill>
        <p:spPr>
          <a:xfrm>
            <a:off x="47020" y="3026779"/>
            <a:ext cx="6845623" cy="1545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A021C-FA20-1A43-BC1B-96CEBE800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3198" y="3885461"/>
            <a:ext cx="5490802" cy="2515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339357-707D-E444-9138-2FE222C689FB}"/>
              </a:ext>
            </a:extLst>
          </p:cNvPr>
          <p:cNvSpPr/>
          <p:nvPr/>
        </p:nvSpPr>
        <p:spPr>
          <a:xfrm>
            <a:off x="0" y="5015183"/>
            <a:ext cx="36531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7"/>
              </a:rPr>
              <a:t>https://www.newsbtc.com/2019/07/12/trump-blasts-bitcoin-for-illicit-use-as-ny-college-is-hit-with-2m-ransomware/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9786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7F87A-F102-7443-B9A4-FF047093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Bitcoins </a:t>
            </a:r>
            <a:r>
              <a:rPr lang="en-US" dirty="0" err="1"/>
              <a:t>usadas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cibercriminosos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CD959-0ECB-EF41-988A-7CAFBE53C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F0CCA-6DE9-8146-A99A-E3CFBEDF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34E9C-50BE-4F44-8A7B-0DB400084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61D8C0-DC61-1343-83F2-9EB1859CB26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3352800"/>
            <a:ext cx="8229600" cy="280416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/>
              <a:t>                         Who Accepts Bitcoin as Payment?</a:t>
            </a:r>
          </a:p>
          <a:p>
            <a:pPr marL="274320" lvl="1" indent="0">
              <a:buNone/>
            </a:pPr>
            <a:r>
              <a:rPr lang="en-US" sz="2000" dirty="0">
                <a:hlinkClick r:id="rId3"/>
              </a:rPr>
              <a:t>https://99bitcoins.com/bitcoin/who-accepts/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8158E9-F030-7647-B42D-DBE6A34CA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86" y="1403131"/>
            <a:ext cx="5546414" cy="13102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B67590-2FDA-1A43-95D5-6D7C865F3BA6}"/>
              </a:ext>
            </a:extLst>
          </p:cNvPr>
          <p:cNvSpPr/>
          <p:nvPr/>
        </p:nvSpPr>
        <p:spPr>
          <a:xfrm>
            <a:off x="633669" y="2667000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https://www.lifewire.com/big-sites-that-accept-bitcoin-payments-3485965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1DE68B-DEFA-D344-90B6-9847BF9F9355}"/>
              </a:ext>
            </a:extLst>
          </p:cNvPr>
          <p:cNvSpPr txBox="1"/>
          <p:nvPr/>
        </p:nvSpPr>
        <p:spPr>
          <a:xfrm>
            <a:off x="911260" y="4754880"/>
            <a:ext cx="1177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Wikipedia</a:t>
            </a:r>
          </a:p>
          <a:p>
            <a:r>
              <a:rPr lang="en-US" dirty="0"/>
              <a:t>Microsoft</a:t>
            </a:r>
          </a:p>
          <a:p>
            <a:r>
              <a:rPr lang="en-US" dirty="0"/>
              <a:t>Expedia</a:t>
            </a:r>
          </a:p>
          <a:p>
            <a:r>
              <a:rPr lang="en-US" dirty="0"/>
              <a:t>Overstock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A5088F-1E53-6541-A968-E73CD0D6D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0" y="3416300"/>
            <a:ext cx="2616200" cy="546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DE8179-E59C-2D43-B425-4C85CA68826F}"/>
              </a:ext>
            </a:extLst>
          </p:cNvPr>
          <p:cNvSpPr txBox="1"/>
          <p:nvPr/>
        </p:nvSpPr>
        <p:spPr>
          <a:xfrm>
            <a:off x="3002777" y="4779620"/>
            <a:ext cx="2804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KFC</a:t>
            </a:r>
          </a:p>
          <a:p>
            <a:r>
              <a:rPr lang="en-US" dirty="0"/>
              <a:t>Playboy</a:t>
            </a:r>
          </a:p>
          <a:p>
            <a:r>
              <a:rPr lang="en-US" dirty="0"/>
              <a:t>Subway</a:t>
            </a:r>
          </a:p>
          <a:p>
            <a:r>
              <a:rPr lang="en-US" dirty="0"/>
              <a:t>Amazon (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directamente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D82220-FB32-7D43-930B-D35F58C66932}"/>
              </a:ext>
            </a:extLst>
          </p:cNvPr>
          <p:cNvSpPr txBox="1"/>
          <p:nvPr/>
        </p:nvSpPr>
        <p:spPr>
          <a:xfrm>
            <a:off x="6507977" y="4779620"/>
            <a:ext cx="1340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ExpressVPN</a:t>
            </a:r>
            <a:endParaRPr lang="en-US" dirty="0"/>
          </a:p>
          <a:p>
            <a:r>
              <a:rPr lang="en-US" dirty="0"/>
              <a:t>Benfica</a:t>
            </a:r>
          </a:p>
          <a:p>
            <a:r>
              <a:rPr lang="en-US" dirty="0"/>
              <a:t>AT&amp;T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78037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92A3D-D00A-B747-9C7E-91F4C2A5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Evolução</a:t>
            </a:r>
            <a:r>
              <a:rPr lang="en-US" dirty="0"/>
              <a:t> do </a:t>
            </a:r>
            <a:r>
              <a:rPr lang="en-US" dirty="0" err="1"/>
              <a:t>preço</a:t>
            </a:r>
            <a:r>
              <a:rPr lang="en-US" dirty="0"/>
              <a:t> e volume de Bitcoin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CAA195-F65F-B842-8B67-CDB3A1563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2ABC7-D5EC-A14F-BA0B-37973E80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91929-7C55-C74C-9C42-7005981B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028F9F-26DD-2546-9027-A3E0D2F02D0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81000" y="5044440"/>
            <a:ext cx="8229600" cy="8991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err="1"/>
              <a:t>Preço</a:t>
            </a:r>
            <a:r>
              <a:rPr lang="en-US" sz="2000" dirty="0"/>
              <a:t> da Bitcoin (BTC) entre 2009 e 2019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69CBC-72A4-F141-A797-0B1C6C132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586790" cy="33820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ADBB5A-D838-A443-AF19-EAFED203213E}"/>
              </a:ext>
            </a:extLst>
          </p:cNvPr>
          <p:cNvSpPr/>
          <p:nvPr/>
        </p:nvSpPr>
        <p:spPr>
          <a:xfrm>
            <a:off x="2273653" y="4675108"/>
            <a:ext cx="4444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https://en.bitcoinwiki.org/wiki/Bitcoin_history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7E381-A55D-3B46-9BB3-3208A45944CD}"/>
              </a:ext>
            </a:extLst>
          </p:cNvPr>
          <p:cNvSpPr/>
          <p:nvPr/>
        </p:nvSpPr>
        <p:spPr>
          <a:xfrm>
            <a:off x="304800" y="5486400"/>
            <a:ext cx="8586790" cy="6781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BTC = 3,587,520.69 Angolan Kwanza = 9,187.77 Euro = 10,370.70 United States Dollar</a:t>
            </a:r>
          </a:p>
          <a:p>
            <a:pPr algn="ctr"/>
            <a:r>
              <a:rPr lang="en-US" sz="1400" dirty="0"/>
              <a:t> (14 </a:t>
            </a:r>
            <a:r>
              <a:rPr lang="en-US" sz="1400" dirty="0" err="1"/>
              <a:t>Julho</a:t>
            </a:r>
            <a:r>
              <a:rPr lang="en-US" sz="1400" dirty="0"/>
              <a:t> 2019)</a:t>
            </a:r>
          </a:p>
        </p:txBody>
      </p:sp>
    </p:spTree>
    <p:extLst>
      <p:ext uri="{BB962C8B-B14F-4D97-AF65-F5344CB8AC3E}">
        <p14:creationId xmlns:p14="http://schemas.microsoft.com/office/powerpoint/2010/main" val="3485647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C975A-46F9-044D-9118-186C2A8E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Além</a:t>
            </a:r>
            <a:r>
              <a:rPr lang="en-US" dirty="0"/>
              <a:t> da Bitcoin, </a:t>
            </a:r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criptocoins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FEA6F-ADCA-1D4D-A4A9-F30C95FB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8CDA58-D65A-E440-B2CB-04125B2A3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84CCC-1155-AA43-909C-C1B7A27DE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08D369-0A56-C340-B280-13FB072593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038436"/>
            <a:ext cx="4041648" cy="211852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Litecoin (LTC)</a:t>
            </a:r>
          </a:p>
          <a:p>
            <a:r>
              <a:rPr lang="en-US" sz="2400" dirty="0"/>
              <a:t>Ethereum (ETH)</a:t>
            </a:r>
          </a:p>
          <a:p>
            <a:r>
              <a:rPr lang="en-US" sz="2400" dirty="0" err="1"/>
              <a:t>Zcash</a:t>
            </a:r>
            <a:r>
              <a:rPr lang="en-US" sz="2400" dirty="0"/>
              <a:t> (ZEC)</a:t>
            </a:r>
          </a:p>
          <a:p>
            <a:r>
              <a:rPr lang="en-US" sz="2400" dirty="0"/>
              <a:t>Dash (DASH)</a:t>
            </a:r>
          </a:p>
          <a:p>
            <a:r>
              <a:rPr lang="en-US" sz="2400" dirty="0"/>
              <a:t>Ripple (XRP)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16C9D9-258E-9B4C-8E98-331C518A33FD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32198" y="4035388"/>
            <a:ext cx="4041648" cy="2118524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Monero</a:t>
            </a:r>
            <a:r>
              <a:rPr lang="en-US" sz="2400" dirty="0"/>
              <a:t> (XMR)</a:t>
            </a:r>
          </a:p>
          <a:p>
            <a:r>
              <a:rPr lang="en-US" sz="2400" dirty="0"/>
              <a:t>Bitcoin Cash (BCH)</a:t>
            </a:r>
          </a:p>
          <a:p>
            <a:r>
              <a:rPr lang="en-US" sz="2400" dirty="0"/>
              <a:t>NEO (NEO)</a:t>
            </a:r>
          </a:p>
          <a:p>
            <a:r>
              <a:rPr lang="en-US" sz="2400" dirty="0" err="1"/>
              <a:t>Cardano</a:t>
            </a:r>
            <a:r>
              <a:rPr lang="en-US" sz="2400" dirty="0"/>
              <a:t> (ADA)</a:t>
            </a:r>
          </a:p>
          <a:p>
            <a:r>
              <a:rPr lang="en-US" sz="2400" dirty="0"/>
              <a:t>EOS (EOS)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C90D1-74C9-2546-97FE-483E10716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219200"/>
            <a:ext cx="6210300" cy="2286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3E7734-DC53-3842-B60A-D1F192DBD15F}"/>
              </a:ext>
            </a:extLst>
          </p:cNvPr>
          <p:cNvSpPr/>
          <p:nvPr/>
        </p:nvSpPr>
        <p:spPr>
          <a:xfrm>
            <a:off x="496107" y="3466666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https://www.investopedia.com/tech/most-important-cryptocurrencies-other-than-bitcoin/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BAB55B-BEED-6C43-859C-DE33AEAC67F5}"/>
              </a:ext>
            </a:extLst>
          </p:cNvPr>
          <p:cNvSpPr txBox="1"/>
          <p:nvPr/>
        </p:nvSpPr>
        <p:spPr>
          <a:xfrm>
            <a:off x="7620000" y="3041202"/>
            <a:ext cx="1387111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Junho</a:t>
            </a:r>
            <a:r>
              <a:rPr lang="en-US" dirty="0"/>
              <a:t> 2019)</a:t>
            </a:r>
          </a:p>
        </p:txBody>
      </p:sp>
    </p:spTree>
    <p:extLst>
      <p:ext uri="{BB962C8B-B14F-4D97-AF65-F5344CB8AC3E}">
        <p14:creationId xmlns:p14="http://schemas.microsoft.com/office/powerpoint/2010/main" val="18802052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ntos_theme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santos_theme.thmx</Template>
  <TotalTime>13215</TotalTime>
  <Words>2376</Words>
  <Application>Microsoft Macintosh PowerPoint</Application>
  <PresentationFormat>On-screen Show (4:3)</PresentationFormat>
  <Paragraphs>531</Paragraphs>
  <Slides>52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Gill Sans MT</vt:lpstr>
      <vt:lpstr>SourceSansPro</vt:lpstr>
      <vt:lpstr>Tw Cen MT</vt:lpstr>
      <vt:lpstr>Wingdings</vt:lpstr>
      <vt:lpstr>Wingdings 3</vt:lpstr>
      <vt:lpstr>santos_theme</vt:lpstr>
      <vt:lpstr>Criptomoeda e Blockchain  Introdução à Tecnologia</vt:lpstr>
      <vt:lpstr>Criptomoeda e Bitcoin</vt:lpstr>
      <vt:lpstr>Bitcoin: A criptomoeda da Dark Web</vt:lpstr>
      <vt:lpstr>Bitcoin no mercado negro das botnets</vt:lpstr>
      <vt:lpstr>Bitcoin no pagamento de ransomware</vt:lpstr>
      <vt:lpstr>Ramsomware: um grande problema</vt:lpstr>
      <vt:lpstr>Bitcoins usadas não só por cibercriminosos</vt:lpstr>
      <vt:lpstr>Evolução do preço e volume de Bitcoin</vt:lpstr>
      <vt:lpstr>Além da Bitcoin, existem muito mais criptocoins</vt:lpstr>
      <vt:lpstr>Observatórios de criptomoeda online</vt:lpstr>
      <vt:lpstr>Porque é que o Bitcoin é popular no cibercrime?</vt:lpstr>
      <vt:lpstr>Pagamentos com Bitcoin</vt:lpstr>
      <vt:lpstr>Cenário de utilização</vt:lpstr>
      <vt:lpstr>Contas, endereços, e carteiras Bitcoin</vt:lpstr>
      <vt:lpstr>Comprar um livro em Bitcoin</vt:lpstr>
      <vt:lpstr>Comprar um livro em Bitcoin</vt:lpstr>
      <vt:lpstr>Garantir privacidade das transacções</vt:lpstr>
      <vt:lpstr>No sistema bancário tradicional</vt:lpstr>
      <vt:lpstr>Banco guarda ledger de todas as transacções</vt:lpstr>
      <vt:lpstr>Na Bitcoin, as contas são anónimas</vt:lpstr>
      <vt:lpstr>Transacções em Bitcoin</vt:lpstr>
      <vt:lpstr>O ledger é estruturado como grafo de transacções</vt:lpstr>
      <vt:lpstr>O ledger é público para que todos possam verificar</vt:lpstr>
      <vt:lpstr>Evitar intermediário de total confiança</vt:lpstr>
      <vt:lpstr>Importância do intermediário</vt:lpstr>
      <vt:lpstr>Como evitar depender num único mediador?</vt:lpstr>
      <vt:lpstr>Como evitar depender num único mediador?</vt:lpstr>
      <vt:lpstr>E como garantir a segurança do ledger?</vt:lpstr>
      <vt:lpstr>Blockchain</vt:lpstr>
      <vt:lpstr>Blockchain</vt:lpstr>
      <vt:lpstr>Mineradores</vt:lpstr>
      <vt:lpstr>Os mineradores constroem a blockchain</vt:lpstr>
      <vt:lpstr>Controlo de valor através de proof-of-work</vt:lpstr>
      <vt:lpstr>Exemplo de geração de um bloco</vt:lpstr>
      <vt:lpstr>Algoritmo de geração de blocos está calibrado</vt:lpstr>
      <vt:lpstr>Dificuldade da equação Bitcoin</vt:lpstr>
      <vt:lpstr>Economia da Bitcoin e criação de moeda</vt:lpstr>
      <vt:lpstr>Hardware para mineração de Bitcoin</vt:lpstr>
      <vt:lpstr>Porque é que o Bitcoin é popular no cibercrime?</vt:lpstr>
      <vt:lpstr>Investigação de transacções Bitcoin</vt:lpstr>
      <vt:lpstr>Muitos utilizadores Bitcoin prezam o anonimato</vt:lpstr>
      <vt:lpstr>Como o Bitcoin ajuda a manter anonimato</vt:lpstr>
      <vt:lpstr>Exemplo de geração de várias contas</vt:lpstr>
      <vt:lpstr>Riscos à quebra de anonimato no Bitcoin</vt:lpstr>
      <vt:lpstr>As transacções estão relacionadas entre si</vt:lpstr>
      <vt:lpstr>Heurística shared-spending</vt:lpstr>
      <vt:lpstr>Clustering de endereços</vt:lpstr>
      <vt:lpstr>Associar identidades reais aos clusters</vt:lpstr>
      <vt:lpstr>Identificar indivíduos nos clusters</vt:lpstr>
      <vt:lpstr>Análise do protocolo e rede Bitcoin</vt:lpstr>
      <vt:lpstr>Bitcoin + Tor</vt:lpstr>
      <vt:lpstr>Conclusões</vt:lpstr>
    </vt:vector>
  </TitlesOfParts>
  <Company>MPI-SWS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Policy-Sealed Data: A New Abstraction for Building Trusted Cloud Services</dc:title>
  <dc:creator>Nuno Santos</dc:creator>
  <cp:lastModifiedBy>Microsoft Office User</cp:lastModifiedBy>
  <cp:revision>3708</cp:revision>
  <cp:lastPrinted>2019-07-09T01:35:01Z</cp:lastPrinted>
  <dcterms:created xsi:type="dcterms:W3CDTF">2012-05-28T08:58:25Z</dcterms:created>
  <dcterms:modified xsi:type="dcterms:W3CDTF">2019-07-14T21:20:57Z</dcterms:modified>
</cp:coreProperties>
</file>